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57" r:id="rId3"/>
    <p:sldId id="258" r:id="rId4"/>
    <p:sldId id="259" r:id="rId5"/>
    <p:sldId id="260" r:id="rId6"/>
    <p:sldId id="261" r:id="rId7"/>
    <p:sldId id="262" r:id="rId8"/>
    <p:sldId id="268" r:id="rId9"/>
    <p:sldId id="263" r:id="rId10"/>
    <p:sldId id="264" r:id="rId11"/>
    <p:sldId id="265" r:id="rId12"/>
    <p:sldId id="266" r:id="rId13"/>
    <p:sldId id="267"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357" autoAdjust="0"/>
  </p:normalViewPr>
  <p:slideViewPr>
    <p:cSldViewPr snapToGrid="0">
      <p:cViewPr varScale="1">
        <p:scale>
          <a:sx n="107" d="100"/>
          <a:sy n="107" d="100"/>
        </p:scale>
        <p:origin x="69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3.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hyperlink" Target="signs-of-hate-2020-12-v4.pdf" TargetMode="External"/><Relationship Id="rId5" Type="http://schemas.openxmlformats.org/officeDocument/2006/relationships/image" Target="../media/image19.svg"/><Relationship Id="rId4" Type="http://schemas.openxmlformats.org/officeDocument/2006/relationships/image" Target="../media/image18.png"/></Relationships>
</file>

<file path=ppt/diagrams/_rels/drawing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5" Type="http://schemas.openxmlformats.org/officeDocument/2006/relationships/hyperlink" Target="signs-of-hate-2020-12-v4.pdf" TargetMode="External"/><Relationship Id="rId4" Type="http://schemas.openxmlformats.org/officeDocument/2006/relationships/image" Target="../media/image19.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80AD1B-A2DB-4893-813C-2A3A2FC27D91}"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4A8A8C9F-A052-476F-854E-BD763C44562F}">
      <dgm:prSet/>
      <dgm:spPr/>
      <dgm:t>
        <a:bodyPr/>
        <a:lstStyle/>
        <a:p>
          <a:r>
            <a:rPr lang="en-GB" b="0" i="0"/>
            <a:t>Prevent is a safety net against radicalisation. It aims to intervene early, to stop people from becoming terrorists or supporting terrorism.</a:t>
          </a:r>
          <a:endParaRPr lang="en-US"/>
        </a:p>
      </dgm:t>
    </dgm:pt>
    <dgm:pt modelId="{D22A26C3-2AF8-4F8B-BE38-CB62BA0E8F88}" type="parTrans" cxnId="{2454DD49-37F7-44DE-9E77-A893978F44F0}">
      <dgm:prSet/>
      <dgm:spPr/>
      <dgm:t>
        <a:bodyPr/>
        <a:lstStyle/>
        <a:p>
          <a:endParaRPr lang="en-US"/>
        </a:p>
      </dgm:t>
    </dgm:pt>
    <dgm:pt modelId="{23EEC148-BA51-406D-A77E-6D13C0C0D633}" type="sibTrans" cxnId="{2454DD49-37F7-44DE-9E77-A893978F44F0}">
      <dgm:prSet/>
      <dgm:spPr/>
      <dgm:t>
        <a:bodyPr/>
        <a:lstStyle/>
        <a:p>
          <a:endParaRPr lang="en-US"/>
        </a:p>
      </dgm:t>
    </dgm:pt>
    <dgm:pt modelId="{8E329528-A597-4089-A3A5-0DA4525434C3}">
      <dgm:prSet/>
      <dgm:spPr/>
      <dgm:t>
        <a:bodyPr/>
        <a:lstStyle/>
        <a:p>
          <a:r>
            <a:rPr lang="en-GB" b="0" i="0"/>
            <a:t>For people who are susceptible to radicalisation, prevent can provide personalised interventions to help them move away from dangerous ideologies.</a:t>
          </a:r>
          <a:endParaRPr lang="en-US"/>
        </a:p>
      </dgm:t>
    </dgm:pt>
    <dgm:pt modelId="{50E8627B-438A-4FE3-88D9-8C106C6414B5}" type="parTrans" cxnId="{0E054DD8-4DA6-47C2-937B-D94B3AD2F468}">
      <dgm:prSet/>
      <dgm:spPr/>
      <dgm:t>
        <a:bodyPr/>
        <a:lstStyle/>
        <a:p>
          <a:endParaRPr lang="en-US"/>
        </a:p>
      </dgm:t>
    </dgm:pt>
    <dgm:pt modelId="{7103B0CB-6625-476E-91B3-C2092B53473D}" type="sibTrans" cxnId="{0E054DD8-4DA6-47C2-937B-D94B3AD2F468}">
      <dgm:prSet/>
      <dgm:spPr/>
      <dgm:t>
        <a:bodyPr/>
        <a:lstStyle/>
        <a:p>
          <a:endParaRPr lang="en-US"/>
        </a:p>
      </dgm:t>
    </dgm:pt>
    <dgm:pt modelId="{C442F83D-DE5B-4A46-82F6-AB6A591A4A85}">
      <dgm:prSet/>
      <dgm:spPr/>
      <dgm:t>
        <a:bodyPr/>
        <a:lstStyle/>
        <a:p>
          <a:r>
            <a:rPr lang="en-GB"/>
            <a:t>Below </a:t>
          </a:r>
          <a:r>
            <a:rPr lang="en-GB" b="0" i="0"/>
            <a:t>is a </a:t>
          </a:r>
          <a:r>
            <a:rPr lang="en-GB"/>
            <a:t>short </a:t>
          </a:r>
          <a:r>
            <a:rPr lang="en-GB" b="0" i="0"/>
            <a:t>film that illustrates how public sectors under the Prevent duty work together to stop radicalisation.</a:t>
          </a:r>
          <a:endParaRPr lang="en-US"/>
        </a:p>
      </dgm:t>
    </dgm:pt>
    <dgm:pt modelId="{2643FF8B-773B-41AC-8163-D851E6053D68}" type="parTrans" cxnId="{636C7292-6197-49B2-9642-1CA1BEB36B22}">
      <dgm:prSet/>
      <dgm:spPr/>
      <dgm:t>
        <a:bodyPr/>
        <a:lstStyle/>
        <a:p>
          <a:endParaRPr lang="en-US"/>
        </a:p>
      </dgm:t>
    </dgm:pt>
    <dgm:pt modelId="{4A39C12B-B86C-4F6B-9C65-BAB14D2709E0}" type="sibTrans" cxnId="{636C7292-6197-49B2-9642-1CA1BEB36B22}">
      <dgm:prSet/>
      <dgm:spPr/>
      <dgm:t>
        <a:bodyPr/>
        <a:lstStyle/>
        <a:p>
          <a:endParaRPr lang="en-US"/>
        </a:p>
      </dgm:t>
    </dgm:pt>
    <dgm:pt modelId="{6AA44A19-7BF0-430A-9D9C-0DEB7099F3A9}" type="pres">
      <dgm:prSet presAssocID="{C780AD1B-A2DB-4893-813C-2A3A2FC27D91}" presName="hierChild1" presStyleCnt="0">
        <dgm:presLayoutVars>
          <dgm:chPref val="1"/>
          <dgm:dir/>
          <dgm:animOne val="branch"/>
          <dgm:animLvl val="lvl"/>
          <dgm:resizeHandles/>
        </dgm:presLayoutVars>
      </dgm:prSet>
      <dgm:spPr/>
    </dgm:pt>
    <dgm:pt modelId="{6161DF29-3C2A-437D-B7D8-40589256100C}" type="pres">
      <dgm:prSet presAssocID="{4A8A8C9F-A052-476F-854E-BD763C44562F}" presName="hierRoot1" presStyleCnt="0"/>
      <dgm:spPr/>
    </dgm:pt>
    <dgm:pt modelId="{52D0AAEF-8B1B-47AE-8DC2-29D8A6DEE59D}" type="pres">
      <dgm:prSet presAssocID="{4A8A8C9F-A052-476F-854E-BD763C44562F}" presName="composite" presStyleCnt="0"/>
      <dgm:spPr/>
    </dgm:pt>
    <dgm:pt modelId="{01400A15-E9F3-4F7F-A907-35E8A0E448D1}" type="pres">
      <dgm:prSet presAssocID="{4A8A8C9F-A052-476F-854E-BD763C44562F}" presName="background" presStyleLbl="node0" presStyleIdx="0" presStyleCnt="3"/>
      <dgm:spPr/>
    </dgm:pt>
    <dgm:pt modelId="{38CDB962-F4D4-4549-A180-27680C170DB6}" type="pres">
      <dgm:prSet presAssocID="{4A8A8C9F-A052-476F-854E-BD763C44562F}" presName="text" presStyleLbl="fgAcc0" presStyleIdx="0" presStyleCnt="3">
        <dgm:presLayoutVars>
          <dgm:chPref val="3"/>
        </dgm:presLayoutVars>
      </dgm:prSet>
      <dgm:spPr/>
    </dgm:pt>
    <dgm:pt modelId="{993C7AEB-DD64-4AF3-9EFF-73FB35A42D5A}" type="pres">
      <dgm:prSet presAssocID="{4A8A8C9F-A052-476F-854E-BD763C44562F}" presName="hierChild2" presStyleCnt="0"/>
      <dgm:spPr/>
    </dgm:pt>
    <dgm:pt modelId="{560D7E45-E11D-416C-A66B-85E403FE596F}" type="pres">
      <dgm:prSet presAssocID="{8E329528-A597-4089-A3A5-0DA4525434C3}" presName="hierRoot1" presStyleCnt="0"/>
      <dgm:spPr/>
    </dgm:pt>
    <dgm:pt modelId="{8D066193-0C6B-4E86-9C96-87142ADF615F}" type="pres">
      <dgm:prSet presAssocID="{8E329528-A597-4089-A3A5-0DA4525434C3}" presName="composite" presStyleCnt="0"/>
      <dgm:spPr/>
    </dgm:pt>
    <dgm:pt modelId="{55E18ACD-F4AE-44A4-8C25-4FF59D14EE92}" type="pres">
      <dgm:prSet presAssocID="{8E329528-A597-4089-A3A5-0DA4525434C3}" presName="background" presStyleLbl="node0" presStyleIdx="1" presStyleCnt="3"/>
      <dgm:spPr/>
    </dgm:pt>
    <dgm:pt modelId="{A09CADE8-4A21-4C1D-BFD1-A7CF57D116EF}" type="pres">
      <dgm:prSet presAssocID="{8E329528-A597-4089-A3A5-0DA4525434C3}" presName="text" presStyleLbl="fgAcc0" presStyleIdx="1" presStyleCnt="3">
        <dgm:presLayoutVars>
          <dgm:chPref val="3"/>
        </dgm:presLayoutVars>
      </dgm:prSet>
      <dgm:spPr/>
    </dgm:pt>
    <dgm:pt modelId="{703AE26F-1D39-4E74-9323-C74DC6C2E752}" type="pres">
      <dgm:prSet presAssocID="{8E329528-A597-4089-A3A5-0DA4525434C3}" presName="hierChild2" presStyleCnt="0"/>
      <dgm:spPr/>
    </dgm:pt>
    <dgm:pt modelId="{D74E96A9-4C7B-4B9A-8559-F2E2C6D42FE7}" type="pres">
      <dgm:prSet presAssocID="{C442F83D-DE5B-4A46-82F6-AB6A591A4A85}" presName="hierRoot1" presStyleCnt="0"/>
      <dgm:spPr/>
    </dgm:pt>
    <dgm:pt modelId="{DC2EC95A-AE8B-457E-81BE-9BE5CF44E660}" type="pres">
      <dgm:prSet presAssocID="{C442F83D-DE5B-4A46-82F6-AB6A591A4A85}" presName="composite" presStyleCnt="0"/>
      <dgm:spPr/>
    </dgm:pt>
    <dgm:pt modelId="{F59710C0-C998-4F6F-A210-4B2789A5A681}" type="pres">
      <dgm:prSet presAssocID="{C442F83D-DE5B-4A46-82F6-AB6A591A4A85}" presName="background" presStyleLbl="node0" presStyleIdx="2" presStyleCnt="3"/>
      <dgm:spPr/>
    </dgm:pt>
    <dgm:pt modelId="{9C59C24D-23D2-4B43-908B-ECA83713FCA9}" type="pres">
      <dgm:prSet presAssocID="{C442F83D-DE5B-4A46-82F6-AB6A591A4A85}" presName="text" presStyleLbl="fgAcc0" presStyleIdx="2" presStyleCnt="3">
        <dgm:presLayoutVars>
          <dgm:chPref val="3"/>
        </dgm:presLayoutVars>
      </dgm:prSet>
      <dgm:spPr/>
    </dgm:pt>
    <dgm:pt modelId="{63772ED7-63F2-47C2-9810-F7BF917C471B}" type="pres">
      <dgm:prSet presAssocID="{C442F83D-DE5B-4A46-82F6-AB6A591A4A85}" presName="hierChild2" presStyleCnt="0"/>
      <dgm:spPr/>
    </dgm:pt>
  </dgm:ptLst>
  <dgm:cxnLst>
    <dgm:cxn modelId="{436CA625-0CA2-417C-BCE2-4AAAB4275DCC}" type="presOf" srcId="{C442F83D-DE5B-4A46-82F6-AB6A591A4A85}" destId="{9C59C24D-23D2-4B43-908B-ECA83713FCA9}" srcOrd="0" destOrd="0" presId="urn:microsoft.com/office/officeart/2005/8/layout/hierarchy1"/>
    <dgm:cxn modelId="{2454DD49-37F7-44DE-9E77-A893978F44F0}" srcId="{C780AD1B-A2DB-4893-813C-2A3A2FC27D91}" destId="{4A8A8C9F-A052-476F-854E-BD763C44562F}" srcOrd="0" destOrd="0" parTransId="{D22A26C3-2AF8-4F8B-BE38-CB62BA0E8F88}" sibTransId="{23EEC148-BA51-406D-A77E-6D13C0C0D633}"/>
    <dgm:cxn modelId="{6985104A-CED7-4837-BDBD-F52843D1C36E}" type="presOf" srcId="{C780AD1B-A2DB-4893-813C-2A3A2FC27D91}" destId="{6AA44A19-7BF0-430A-9D9C-0DEB7099F3A9}" srcOrd="0" destOrd="0" presId="urn:microsoft.com/office/officeart/2005/8/layout/hierarchy1"/>
    <dgm:cxn modelId="{4E43038D-B4E7-449A-BF60-2114E74663DE}" type="presOf" srcId="{8E329528-A597-4089-A3A5-0DA4525434C3}" destId="{A09CADE8-4A21-4C1D-BFD1-A7CF57D116EF}" srcOrd="0" destOrd="0" presId="urn:microsoft.com/office/officeart/2005/8/layout/hierarchy1"/>
    <dgm:cxn modelId="{636C7292-6197-49B2-9642-1CA1BEB36B22}" srcId="{C780AD1B-A2DB-4893-813C-2A3A2FC27D91}" destId="{C442F83D-DE5B-4A46-82F6-AB6A591A4A85}" srcOrd="2" destOrd="0" parTransId="{2643FF8B-773B-41AC-8163-D851E6053D68}" sibTransId="{4A39C12B-B86C-4F6B-9C65-BAB14D2709E0}"/>
    <dgm:cxn modelId="{0E054DD8-4DA6-47C2-937B-D94B3AD2F468}" srcId="{C780AD1B-A2DB-4893-813C-2A3A2FC27D91}" destId="{8E329528-A597-4089-A3A5-0DA4525434C3}" srcOrd="1" destOrd="0" parTransId="{50E8627B-438A-4FE3-88D9-8C106C6414B5}" sibTransId="{7103B0CB-6625-476E-91B3-C2092B53473D}"/>
    <dgm:cxn modelId="{3109B4D9-3760-47B5-9B37-A2FDC89C1A25}" type="presOf" srcId="{4A8A8C9F-A052-476F-854E-BD763C44562F}" destId="{38CDB962-F4D4-4549-A180-27680C170DB6}" srcOrd="0" destOrd="0" presId="urn:microsoft.com/office/officeart/2005/8/layout/hierarchy1"/>
    <dgm:cxn modelId="{B3AE0FFA-3BDC-42B7-B400-EC16ED1513A0}" type="presParOf" srcId="{6AA44A19-7BF0-430A-9D9C-0DEB7099F3A9}" destId="{6161DF29-3C2A-437D-B7D8-40589256100C}" srcOrd="0" destOrd="0" presId="urn:microsoft.com/office/officeart/2005/8/layout/hierarchy1"/>
    <dgm:cxn modelId="{F3620DC0-B69B-4D25-B622-DC3260E4728A}" type="presParOf" srcId="{6161DF29-3C2A-437D-B7D8-40589256100C}" destId="{52D0AAEF-8B1B-47AE-8DC2-29D8A6DEE59D}" srcOrd="0" destOrd="0" presId="urn:microsoft.com/office/officeart/2005/8/layout/hierarchy1"/>
    <dgm:cxn modelId="{3C22FEE7-370A-42F8-B49D-648ECED058C0}" type="presParOf" srcId="{52D0AAEF-8B1B-47AE-8DC2-29D8A6DEE59D}" destId="{01400A15-E9F3-4F7F-A907-35E8A0E448D1}" srcOrd="0" destOrd="0" presId="urn:microsoft.com/office/officeart/2005/8/layout/hierarchy1"/>
    <dgm:cxn modelId="{C485EDAC-112F-4F77-BBBA-D9BF64585D99}" type="presParOf" srcId="{52D0AAEF-8B1B-47AE-8DC2-29D8A6DEE59D}" destId="{38CDB962-F4D4-4549-A180-27680C170DB6}" srcOrd="1" destOrd="0" presId="urn:microsoft.com/office/officeart/2005/8/layout/hierarchy1"/>
    <dgm:cxn modelId="{C2DCF772-F3E9-4F83-A5A6-BE7F0FBEF07D}" type="presParOf" srcId="{6161DF29-3C2A-437D-B7D8-40589256100C}" destId="{993C7AEB-DD64-4AF3-9EFF-73FB35A42D5A}" srcOrd="1" destOrd="0" presId="urn:microsoft.com/office/officeart/2005/8/layout/hierarchy1"/>
    <dgm:cxn modelId="{36743EB3-526F-4837-9CAC-5769B80DD80C}" type="presParOf" srcId="{6AA44A19-7BF0-430A-9D9C-0DEB7099F3A9}" destId="{560D7E45-E11D-416C-A66B-85E403FE596F}" srcOrd="1" destOrd="0" presId="urn:microsoft.com/office/officeart/2005/8/layout/hierarchy1"/>
    <dgm:cxn modelId="{065CC4D2-D757-4640-8B80-9BE9BDF5D463}" type="presParOf" srcId="{560D7E45-E11D-416C-A66B-85E403FE596F}" destId="{8D066193-0C6B-4E86-9C96-87142ADF615F}" srcOrd="0" destOrd="0" presId="urn:microsoft.com/office/officeart/2005/8/layout/hierarchy1"/>
    <dgm:cxn modelId="{591E4429-5444-4AA9-9B60-07CA1173CBB9}" type="presParOf" srcId="{8D066193-0C6B-4E86-9C96-87142ADF615F}" destId="{55E18ACD-F4AE-44A4-8C25-4FF59D14EE92}" srcOrd="0" destOrd="0" presId="urn:microsoft.com/office/officeart/2005/8/layout/hierarchy1"/>
    <dgm:cxn modelId="{B321DE8D-B9E7-4EFE-B677-0D5ABEF90866}" type="presParOf" srcId="{8D066193-0C6B-4E86-9C96-87142ADF615F}" destId="{A09CADE8-4A21-4C1D-BFD1-A7CF57D116EF}" srcOrd="1" destOrd="0" presId="urn:microsoft.com/office/officeart/2005/8/layout/hierarchy1"/>
    <dgm:cxn modelId="{858506CE-E8D1-48C5-BADD-9E1EF3FC1252}" type="presParOf" srcId="{560D7E45-E11D-416C-A66B-85E403FE596F}" destId="{703AE26F-1D39-4E74-9323-C74DC6C2E752}" srcOrd="1" destOrd="0" presId="urn:microsoft.com/office/officeart/2005/8/layout/hierarchy1"/>
    <dgm:cxn modelId="{C0EC15E0-8F5E-42F2-8AF1-59012A4ACAA9}" type="presParOf" srcId="{6AA44A19-7BF0-430A-9D9C-0DEB7099F3A9}" destId="{D74E96A9-4C7B-4B9A-8559-F2E2C6D42FE7}" srcOrd="2" destOrd="0" presId="urn:microsoft.com/office/officeart/2005/8/layout/hierarchy1"/>
    <dgm:cxn modelId="{C90776E9-3A87-4081-836B-E5EC5F13E77F}" type="presParOf" srcId="{D74E96A9-4C7B-4B9A-8559-F2E2C6D42FE7}" destId="{DC2EC95A-AE8B-457E-81BE-9BE5CF44E660}" srcOrd="0" destOrd="0" presId="urn:microsoft.com/office/officeart/2005/8/layout/hierarchy1"/>
    <dgm:cxn modelId="{48E7E6EF-E283-4F4A-9CC8-FB7EAAFC30EA}" type="presParOf" srcId="{DC2EC95A-AE8B-457E-81BE-9BE5CF44E660}" destId="{F59710C0-C998-4F6F-A210-4B2789A5A681}" srcOrd="0" destOrd="0" presId="urn:microsoft.com/office/officeart/2005/8/layout/hierarchy1"/>
    <dgm:cxn modelId="{00D92375-75D5-4C34-B122-EDC2E2D7E6FD}" type="presParOf" srcId="{DC2EC95A-AE8B-457E-81BE-9BE5CF44E660}" destId="{9C59C24D-23D2-4B43-908B-ECA83713FCA9}" srcOrd="1" destOrd="0" presId="urn:microsoft.com/office/officeart/2005/8/layout/hierarchy1"/>
    <dgm:cxn modelId="{F20BB0CF-A228-45DA-A63A-40CA0F7689D3}" type="presParOf" srcId="{D74E96A9-4C7B-4B9A-8559-F2E2C6D42FE7}" destId="{63772ED7-63F2-47C2-9810-F7BF917C471B}"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F4998BE-A662-41CA-A5F1-5239C654B68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3B74AA24-55A3-4981-AA3A-01BE2D9055DC}">
      <dgm:prSet/>
      <dgm:spPr/>
      <dgm:t>
        <a:bodyPr/>
        <a:lstStyle/>
        <a:p>
          <a:r>
            <a:rPr lang="en-GB" b="0" i="0"/>
            <a:t>Women report higher levels of emotional stress from online harassment. Psychological impacts include:</a:t>
          </a:r>
          <a:endParaRPr lang="en-US"/>
        </a:p>
      </dgm:t>
    </dgm:pt>
    <dgm:pt modelId="{B6D3EB51-F59C-4D65-AE1B-AFAA1D475325}" type="parTrans" cxnId="{5D3D87A2-383B-4689-B18E-A5049295229A}">
      <dgm:prSet/>
      <dgm:spPr/>
      <dgm:t>
        <a:bodyPr/>
        <a:lstStyle/>
        <a:p>
          <a:endParaRPr lang="en-US"/>
        </a:p>
      </dgm:t>
    </dgm:pt>
    <dgm:pt modelId="{5213060B-C7EC-4038-934C-781F185669C0}" type="sibTrans" cxnId="{5D3D87A2-383B-4689-B18E-A5049295229A}">
      <dgm:prSet/>
      <dgm:spPr/>
      <dgm:t>
        <a:bodyPr/>
        <a:lstStyle/>
        <a:p>
          <a:endParaRPr lang="en-US"/>
        </a:p>
      </dgm:t>
    </dgm:pt>
    <dgm:pt modelId="{1BFB298E-EBC1-43D7-AD74-4201403A4563}">
      <dgm:prSet/>
      <dgm:spPr/>
      <dgm:t>
        <a:bodyPr/>
        <a:lstStyle/>
        <a:p>
          <a:r>
            <a:rPr lang="en-GB" b="0" i="0" dirty="0"/>
            <a:t>Lower self-esteem</a:t>
          </a:r>
          <a:endParaRPr lang="en-US" dirty="0"/>
        </a:p>
      </dgm:t>
    </dgm:pt>
    <dgm:pt modelId="{2F845291-31B3-4F36-90A1-BEA7176E48F1}" type="parTrans" cxnId="{18C5B546-BACD-4256-82E3-1F11DECB9CE5}">
      <dgm:prSet/>
      <dgm:spPr/>
      <dgm:t>
        <a:bodyPr/>
        <a:lstStyle/>
        <a:p>
          <a:endParaRPr lang="en-US"/>
        </a:p>
      </dgm:t>
    </dgm:pt>
    <dgm:pt modelId="{A4B18447-84CF-4972-8F75-D5DF157DB43B}" type="sibTrans" cxnId="{18C5B546-BACD-4256-82E3-1F11DECB9CE5}">
      <dgm:prSet/>
      <dgm:spPr/>
      <dgm:t>
        <a:bodyPr/>
        <a:lstStyle/>
        <a:p>
          <a:endParaRPr lang="en-US"/>
        </a:p>
      </dgm:t>
    </dgm:pt>
    <dgm:pt modelId="{374280C5-12E7-4B4E-B20C-A71A1C611350}">
      <dgm:prSet/>
      <dgm:spPr/>
      <dgm:t>
        <a:bodyPr/>
        <a:lstStyle/>
        <a:p>
          <a:r>
            <a:rPr lang="en-GB" b="0" i="0"/>
            <a:t>Feeling of powerlessness</a:t>
          </a:r>
          <a:endParaRPr lang="en-US"/>
        </a:p>
      </dgm:t>
    </dgm:pt>
    <dgm:pt modelId="{9FC78902-9AE0-4553-BB08-2FBAEF36AE6A}" type="parTrans" cxnId="{833E4337-E282-4821-8148-D9DA5BF1AAEC}">
      <dgm:prSet/>
      <dgm:spPr/>
      <dgm:t>
        <a:bodyPr/>
        <a:lstStyle/>
        <a:p>
          <a:endParaRPr lang="en-US"/>
        </a:p>
      </dgm:t>
    </dgm:pt>
    <dgm:pt modelId="{ABD56420-E7A9-408A-B743-6750930D8DDF}" type="sibTrans" cxnId="{833E4337-E282-4821-8148-D9DA5BF1AAEC}">
      <dgm:prSet/>
      <dgm:spPr/>
      <dgm:t>
        <a:bodyPr/>
        <a:lstStyle/>
        <a:p>
          <a:endParaRPr lang="en-US"/>
        </a:p>
      </dgm:t>
    </dgm:pt>
    <dgm:pt modelId="{6042D165-E4CD-4BD7-A9E0-B3A6A65F3381}">
      <dgm:prSet/>
      <dgm:spPr/>
      <dgm:t>
        <a:bodyPr/>
        <a:lstStyle/>
        <a:p>
          <a:r>
            <a:rPr lang="en-GB" b="0" i="0"/>
            <a:t>Trouble sleeping</a:t>
          </a:r>
          <a:endParaRPr lang="en-US"/>
        </a:p>
      </dgm:t>
    </dgm:pt>
    <dgm:pt modelId="{FFA49194-1703-4076-8859-DB49614FAF9E}" type="parTrans" cxnId="{EA873D28-9A1D-4334-8E9B-6BE1439D1DB7}">
      <dgm:prSet/>
      <dgm:spPr/>
      <dgm:t>
        <a:bodyPr/>
        <a:lstStyle/>
        <a:p>
          <a:endParaRPr lang="en-US"/>
        </a:p>
      </dgm:t>
    </dgm:pt>
    <dgm:pt modelId="{4771A7D3-2370-4B96-8D47-EDC75AE38A0F}" type="sibTrans" cxnId="{EA873D28-9A1D-4334-8E9B-6BE1439D1DB7}">
      <dgm:prSet/>
      <dgm:spPr/>
      <dgm:t>
        <a:bodyPr/>
        <a:lstStyle/>
        <a:p>
          <a:endParaRPr lang="en-US"/>
        </a:p>
      </dgm:t>
    </dgm:pt>
    <dgm:pt modelId="{436E2970-D918-49B0-818D-C58DBEAA4A0C}">
      <dgm:prSet/>
      <dgm:spPr/>
      <dgm:t>
        <a:bodyPr/>
        <a:lstStyle/>
        <a:p>
          <a:r>
            <a:rPr lang="en-GB" b="0" i="0"/>
            <a:t>Feeling of isolation</a:t>
          </a:r>
          <a:endParaRPr lang="en-US"/>
        </a:p>
      </dgm:t>
    </dgm:pt>
    <dgm:pt modelId="{791D9191-3F2C-4F99-A652-0FD32AEA37F0}" type="parTrans" cxnId="{5F9EB2F3-5A9F-480F-854C-83D80793DA5E}">
      <dgm:prSet/>
      <dgm:spPr/>
      <dgm:t>
        <a:bodyPr/>
        <a:lstStyle/>
        <a:p>
          <a:endParaRPr lang="en-US"/>
        </a:p>
      </dgm:t>
    </dgm:pt>
    <dgm:pt modelId="{610AC010-FBC7-4E4C-B06B-FE3F7D63A711}" type="sibTrans" cxnId="{5F9EB2F3-5A9F-480F-854C-83D80793DA5E}">
      <dgm:prSet/>
      <dgm:spPr/>
      <dgm:t>
        <a:bodyPr/>
        <a:lstStyle/>
        <a:p>
          <a:endParaRPr lang="en-US"/>
        </a:p>
      </dgm:t>
    </dgm:pt>
    <dgm:pt modelId="{A74E0918-6931-4FC4-BBE8-E0CD16AD7B43}">
      <dgm:prSet/>
      <dgm:spPr/>
      <dgm:t>
        <a:bodyPr/>
        <a:lstStyle/>
        <a:p>
          <a:r>
            <a:rPr lang="en-GB" b="0" i="0"/>
            <a:t>Increased anxiety or stress</a:t>
          </a:r>
          <a:endParaRPr lang="en-US"/>
        </a:p>
      </dgm:t>
    </dgm:pt>
    <dgm:pt modelId="{1335DBE3-01E4-4AF1-9C77-8C7E545B5FFC}" type="parTrans" cxnId="{17B5F3D5-9979-42F6-A48B-4DE35633987D}">
      <dgm:prSet/>
      <dgm:spPr/>
      <dgm:t>
        <a:bodyPr/>
        <a:lstStyle/>
        <a:p>
          <a:endParaRPr lang="en-US"/>
        </a:p>
      </dgm:t>
    </dgm:pt>
    <dgm:pt modelId="{B56B3795-B847-4ACF-9B96-0E78506B9312}" type="sibTrans" cxnId="{17B5F3D5-9979-42F6-A48B-4DE35633987D}">
      <dgm:prSet/>
      <dgm:spPr/>
      <dgm:t>
        <a:bodyPr/>
        <a:lstStyle/>
        <a:p>
          <a:endParaRPr lang="en-US"/>
        </a:p>
      </dgm:t>
    </dgm:pt>
    <dgm:pt modelId="{9B35FC8D-EE34-4A01-9DF6-456718A6E894}">
      <dgm:prSet/>
      <dgm:spPr/>
      <dgm:t>
        <a:bodyPr/>
        <a:lstStyle/>
        <a:p>
          <a:r>
            <a:rPr lang="en-GB" b="0" i="0"/>
            <a:t>Decreased ability to focus on everyday tasks</a:t>
          </a:r>
          <a:endParaRPr lang="en-US"/>
        </a:p>
      </dgm:t>
    </dgm:pt>
    <dgm:pt modelId="{47676AF3-49FC-4211-83AB-3BD2949AB9C8}" type="parTrans" cxnId="{59276EF4-B3B8-429D-A034-637D841B69D9}">
      <dgm:prSet/>
      <dgm:spPr/>
      <dgm:t>
        <a:bodyPr/>
        <a:lstStyle/>
        <a:p>
          <a:endParaRPr lang="en-US"/>
        </a:p>
      </dgm:t>
    </dgm:pt>
    <dgm:pt modelId="{7BC00FE5-A3BB-410C-82BC-939941744585}" type="sibTrans" cxnId="{59276EF4-B3B8-429D-A034-637D841B69D9}">
      <dgm:prSet/>
      <dgm:spPr/>
      <dgm:t>
        <a:bodyPr/>
        <a:lstStyle/>
        <a:p>
          <a:endParaRPr lang="en-US"/>
        </a:p>
      </dgm:t>
    </dgm:pt>
    <dgm:pt modelId="{F2542255-FA4D-4BE6-988E-07F1E1B94C7C}" type="pres">
      <dgm:prSet presAssocID="{9F4998BE-A662-41CA-A5F1-5239C654B68F}" presName="linear" presStyleCnt="0">
        <dgm:presLayoutVars>
          <dgm:animLvl val="lvl"/>
          <dgm:resizeHandles val="exact"/>
        </dgm:presLayoutVars>
      </dgm:prSet>
      <dgm:spPr/>
    </dgm:pt>
    <dgm:pt modelId="{2D447DFC-5ACE-4417-909A-243BADE12D0F}" type="pres">
      <dgm:prSet presAssocID="{3B74AA24-55A3-4981-AA3A-01BE2D9055DC}" presName="parentText" presStyleLbl="node1" presStyleIdx="0" presStyleCnt="7">
        <dgm:presLayoutVars>
          <dgm:chMax val="0"/>
          <dgm:bulletEnabled val="1"/>
        </dgm:presLayoutVars>
      </dgm:prSet>
      <dgm:spPr/>
    </dgm:pt>
    <dgm:pt modelId="{1943E87F-9C98-43E2-9151-9B1BCBC8042A}" type="pres">
      <dgm:prSet presAssocID="{5213060B-C7EC-4038-934C-781F185669C0}" presName="spacer" presStyleCnt="0"/>
      <dgm:spPr/>
    </dgm:pt>
    <dgm:pt modelId="{DB36D7F0-3049-4682-AE01-8C6E241311E7}" type="pres">
      <dgm:prSet presAssocID="{1BFB298E-EBC1-43D7-AD74-4201403A4563}" presName="parentText" presStyleLbl="node1" presStyleIdx="1" presStyleCnt="7">
        <dgm:presLayoutVars>
          <dgm:chMax val="0"/>
          <dgm:bulletEnabled val="1"/>
        </dgm:presLayoutVars>
      </dgm:prSet>
      <dgm:spPr/>
    </dgm:pt>
    <dgm:pt modelId="{6481A6A8-3B08-4AA5-9A77-0502884A9066}" type="pres">
      <dgm:prSet presAssocID="{A4B18447-84CF-4972-8F75-D5DF157DB43B}" presName="spacer" presStyleCnt="0"/>
      <dgm:spPr/>
    </dgm:pt>
    <dgm:pt modelId="{4B7230AF-EDF8-4222-9D4B-478B3FE10C98}" type="pres">
      <dgm:prSet presAssocID="{374280C5-12E7-4B4E-B20C-A71A1C611350}" presName="parentText" presStyleLbl="node1" presStyleIdx="2" presStyleCnt="7">
        <dgm:presLayoutVars>
          <dgm:chMax val="0"/>
          <dgm:bulletEnabled val="1"/>
        </dgm:presLayoutVars>
      </dgm:prSet>
      <dgm:spPr/>
    </dgm:pt>
    <dgm:pt modelId="{7DABEE44-EAB0-4C27-AA77-A34C99676D0F}" type="pres">
      <dgm:prSet presAssocID="{ABD56420-E7A9-408A-B743-6750930D8DDF}" presName="spacer" presStyleCnt="0"/>
      <dgm:spPr/>
    </dgm:pt>
    <dgm:pt modelId="{935CC4C6-9500-495D-8F25-8C811D599941}" type="pres">
      <dgm:prSet presAssocID="{6042D165-E4CD-4BD7-A9E0-B3A6A65F3381}" presName="parentText" presStyleLbl="node1" presStyleIdx="3" presStyleCnt="7">
        <dgm:presLayoutVars>
          <dgm:chMax val="0"/>
          <dgm:bulletEnabled val="1"/>
        </dgm:presLayoutVars>
      </dgm:prSet>
      <dgm:spPr/>
    </dgm:pt>
    <dgm:pt modelId="{8E07DE58-80FA-47B0-B56A-305C8331C259}" type="pres">
      <dgm:prSet presAssocID="{4771A7D3-2370-4B96-8D47-EDC75AE38A0F}" presName="spacer" presStyleCnt="0"/>
      <dgm:spPr/>
    </dgm:pt>
    <dgm:pt modelId="{BEA35166-F600-4080-8AAC-58D2D5F27A14}" type="pres">
      <dgm:prSet presAssocID="{436E2970-D918-49B0-818D-C58DBEAA4A0C}" presName="parentText" presStyleLbl="node1" presStyleIdx="4" presStyleCnt="7">
        <dgm:presLayoutVars>
          <dgm:chMax val="0"/>
          <dgm:bulletEnabled val="1"/>
        </dgm:presLayoutVars>
      </dgm:prSet>
      <dgm:spPr/>
    </dgm:pt>
    <dgm:pt modelId="{9FD05294-E326-4DA6-865B-A476319118A7}" type="pres">
      <dgm:prSet presAssocID="{610AC010-FBC7-4E4C-B06B-FE3F7D63A711}" presName="spacer" presStyleCnt="0"/>
      <dgm:spPr/>
    </dgm:pt>
    <dgm:pt modelId="{A0F2292E-E87D-4298-A85F-1CB71561607B}" type="pres">
      <dgm:prSet presAssocID="{A74E0918-6931-4FC4-BBE8-E0CD16AD7B43}" presName="parentText" presStyleLbl="node1" presStyleIdx="5" presStyleCnt="7">
        <dgm:presLayoutVars>
          <dgm:chMax val="0"/>
          <dgm:bulletEnabled val="1"/>
        </dgm:presLayoutVars>
      </dgm:prSet>
      <dgm:spPr/>
    </dgm:pt>
    <dgm:pt modelId="{7B46A22A-098C-461F-A9D0-741C3FB42A69}" type="pres">
      <dgm:prSet presAssocID="{B56B3795-B847-4ACF-9B96-0E78506B9312}" presName="spacer" presStyleCnt="0"/>
      <dgm:spPr/>
    </dgm:pt>
    <dgm:pt modelId="{20BE0461-B11B-416C-986D-61EA0CB691BE}" type="pres">
      <dgm:prSet presAssocID="{9B35FC8D-EE34-4A01-9DF6-456718A6E894}" presName="parentText" presStyleLbl="node1" presStyleIdx="6" presStyleCnt="7">
        <dgm:presLayoutVars>
          <dgm:chMax val="0"/>
          <dgm:bulletEnabled val="1"/>
        </dgm:presLayoutVars>
      </dgm:prSet>
      <dgm:spPr/>
    </dgm:pt>
  </dgm:ptLst>
  <dgm:cxnLst>
    <dgm:cxn modelId="{FA17EA1A-3F26-462F-8920-E4FB93C8EBBA}" type="presOf" srcId="{436E2970-D918-49B0-818D-C58DBEAA4A0C}" destId="{BEA35166-F600-4080-8AAC-58D2D5F27A14}" srcOrd="0" destOrd="0" presId="urn:microsoft.com/office/officeart/2005/8/layout/vList2"/>
    <dgm:cxn modelId="{EA873D28-9A1D-4334-8E9B-6BE1439D1DB7}" srcId="{9F4998BE-A662-41CA-A5F1-5239C654B68F}" destId="{6042D165-E4CD-4BD7-A9E0-B3A6A65F3381}" srcOrd="3" destOrd="0" parTransId="{FFA49194-1703-4076-8859-DB49614FAF9E}" sibTransId="{4771A7D3-2370-4B96-8D47-EDC75AE38A0F}"/>
    <dgm:cxn modelId="{833E4337-E282-4821-8148-D9DA5BF1AAEC}" srcId="{9F4998BE-A662-41CA-A5F1-5239C654B68F}" destId="{374280C5-12E7-4B4E-B20C-A71A1C611350}" srcOrd="2" destOrd="0" parTransId="{9FC78902-9AE0-4553-BB08-2FBAEF36AE6A}" sibTransId="{ABD56420-E7A9-408A-B743-6750930D8DDF}"/>
    <dgm:cxn modelId="{CE93D639-8451-4AED-999F-492DC9288EBB}" type="presOf" srcId="{A74E0918-6931-4FC4-BBE8-E0CD16AD7B43}" destId="{A0F2292E-E87D-4298-A85F-1CB71561607B}" srcOrd="0" destOrd="0" presId="urn:microsoft.com/office/officeart/2005/8/layout/vList2"/>
    <dgm:cxn modelId="{B94D835B-B173-4F7D-B427-FB4F48A153B3}" type="presOf" srcId="{1BFB298E-EBC1-43D7-AD74-4201403A4563}" destId="{DB36D7F0-3049-4682-AE01-8C6E241311E7}" srcOrd="0" destOrd="0" presId="urn:microsoft.com/office/officeart/2005/8/layout/vList2"/>
    <dgm:cxn modelId="{4D94615D-BDC0-499C-A417-8A5E4C3897C7}" type="presOf" srcId="{9B35FC8D-EE34-4A01-9DF6-456718A6E894}" destId="{20BE0461-B11B-416C-986D-61EA0CB691BE}" srcOrd="0" destOrd="0" presId="urn:microsoft.com/office/officeart/2005/8/layout/vList2"/>
    <dgm:cxn modelId="{61175845-9602-456F-A4FD-785D432ED9E5}" type="presOf" srcId="{374280C5-12E7-4B4E-B20C-A71A1C611350}" destId="{4B7230AF-EDF8-4222-9D4B-478B3FE10C98}" srcOrd="0" destOrd="0" presId="urn:microsoft.com/office/officeart/2005/8/layout/vList2"/>
    <dgm:cxn modelId="{18C5B546-BACD-4256-82E3-1F11DECB9CE5}" srcId="{9F4998BE-A662-41CA-A5F1-5239C654B68F}" destId="{1BFB298E-EBC1-43D7-AD74-4201403A4563}" srcOrd="1" destOrd="0" parTransId="{2F845291-31B3-4F36-90A1-BEA7176E48F1}" sibTransId="{A4B18447-84CF-4972-8F75-D5DF157DB43B}"/>
    <dgm:cxn modelId="{4A365F89-BD1D-4150-8444-845A425B435A}" type="presOf" srcId="{9F4998BE-A662-41CA-A5F1-5239C654B68F}" destId="{F2542255-FA4D-4BE6-988E-07F1E1B94C7C}" srcOrd="0" destOrd="0" presId="urn:microsoft.com/office/officeart/2005/8/layout/vList2"/>
    <dgm:cxn modelId="{79E03E96-9F5A-4EFE-9906-805D19C0D26B}" type="presOf" srcId="{3B74AA24-55A3-4981-AA3A-01BE2D9055DC}" destId="{2D447DFC-5ACE-4417-909A-243BADE12D0F}" srcOrd="0" destOrd="0" presId="urn:microsoft.com/office/officeart/2005/8/layout/vList2"/>
    <dgm:cxn modelId="{5D3D87A2-383B-4689-B18E-A5049295229A}" srcId="{9F4998BE-A662-41CA-A5F1-5239C654B68F}" destId="{3B74AA24-55A3-4981-AA3A-01BE2D9055DC}" srcOrd="0" destOrd="0" parTransId="{B6D3EB51-F59C-4D65-AE1B-AFAA1D475325}" sibTransId="{5213060B-C7EC-4038-934C-781F185669C0}"/>
    <dgm:cxn modelId="{A0B30FAE-B364-4C38-B5EE-AE3313D28393}" type="presOf" srcId="{6042D165-E4CD-4BD7-A9E0-B3A6A65F3381}" destId="{935CC4C6-9500-495D-8F25-8C811D599941}" srcOrd="0" destOrd="0" presId="urn:microsoft.com/office/officeart/2005/8/layout/vList2"/>
    <dgm:cxn modelId="{17B5F3D5-9979-42F6-A48B-4DE35633987D}" srcId="{9F4998BE-A662-41CA-A5F1-5239C654B68F}" destId="{A74E0918-6931-4FC4-BBE8-E0CD16AD7B43}" srcOrd="5" destOrd="0" parTransId="{1335DBE3-01E4-4AF1-9C77-8C7E545B5FFC}" sibTransId="{B56B3795-B847-4ACF-9B96-0E78506B9312}"/>
    <dgm:cxn modelId="{5F9EB2F3-5A9F-480F-854C-83D80793DA5E}" srcId="{9F4998BE-A662-41CA-A5F1-5239C654B68F}" destId="{436E2970-D918-49B0-818D-C58DBEAA4A0C}" srcOrd="4" destOrd="0" parTransId="{791D9191-3F2C-4F99-A652-0FD32AEA37F0}" sibTransId="{610AC010-FBC7-4E4C-B06B-FE3F7D63A711}"/>
    <dgm:cxn modelId="{59276EF4-B3B8-429D-A034-637D841B69D9}" srcId="{9F4998BE-A662-41CA-A5F1-5239C654B68F}" destId="{9B35FC8D-EE34-4A01-9DF6-456718A6E894}" srcOrd="6" destOrd="0" parTransId="{47676AF3-49FC-4211-83AB-3BD2949AB9C8}" sibTransId="{7BC00FE5-A3BB-410C-82BC-939941744585}"/>
    <dgm:cxn modelId="{5AEA0A5B-0BBF-4C0D-B210-DD8B10B8F8A7}" type="presParOf" srcId="{F2542255-FA4D-4BE6-988E-07F1E1B94C7C}" destId="{2D447DFC-5ACE-4417-909A-243BADE12D0F}" srcOrd="0" destOrd="0" presId="urn:microsoft.com/office/officeart/2005/8/layout/vList2"/>
    <dgm:cxn modelId="{BF516178-C8B9-4786-A0AC-43018658E414}" type="presParOf" srcId="{F2542255-FA4D-4BE6-988E-07F1E1B94C7C}" destId="{1943E87F-9C98-43E2-9151-9B1BCBC8042A}" srcOrd="1" destOrd="0" presId="urn:microsoft.com/office/officeart/2005/8/layout/vList2"/>
    <dgm:cxn modelId="{D3854646-87C4-4F72-9373-42C03EE1E452}" type="presParOf" srcId="{F2542255-FA4D-4BE6-988E-07F1E1B94C7C}" destId="{DB36D7F0-3049-4682-AE01-8C6E241311E7}" srcOrd="2" destOrd="0" presId="urn:microsoft.com/office/officeart/2005/8/layout/vList2"/>
    <dgm:cxn modelId="{20937B19-B126-415F-9B40-13F6BC07B2CE}" type="presParOf" srcId="{F2542255-FA4D-4BE6-988E-07F1E1B94C7C}" destId="{6481A6A8-3B08-4AA5-9A77-0502884A9066}" srcOrd="3" destOrd="0" presId="urn:microsoft.com/office/officeart/2005/8/layout/vList2"/>
    <dgm:cxn modelId="{999DE6AC-F171-472E-AE89-F7A45ABC6A0D}" type="presParOf" srcId="{F2542255-FA4D-4BE6-988E-07F1E1B94C7C}" destId="{4B7230AF-EDF8-4222-9D4B-478B3FE10C98}" srcOrd="4" destOrd="0" presId="urn:microsoft.com/office/officeart/2005/8/layout/vList2"/>
    <dgm:cxn modelId="{D964732D-1550-4EB5-870E-7191B8DD67FF}" type="presParOf" srcId="{F2542255-FA4D-4BE6-988E-07F1E1B94C7C}" destId="{7DABEE44-EAB0-4C27-AA77-A34C99676D0F}" srcOrd="5" destOrd="0" presId="urn:microsoft.com/office/officeart/2005/8/layout/vList2"/>
    <dgm:cxn modelId="{934C3F64-58DE-419A-9DFD-F75FDA945BA7}" type="presParOf" srcId="{F2542255-FA4D-4BE6-988E-07F1E1B94C7C}" destId="{935CC4C6-9500-495D-8F25-8C811D599941}" srcOrd="6" destOrd="0" presId="urn:microsoft.com/office/officeart/2005/8/layout/vList2"/>
    <dgm:cxn modelId="{52C40313-98B1-4C68-98CC-AF5562BC4068}" type="presParOf" srcId="{F2542255-FA4D-4BE6-988E-07F1E1B94C7C}" destId="{8E07DE58-80FA-47B0-B56A-305C8331C259}" srcOrd="7" destOrd="0" presId="urn:microsoft.com/office/officeart/2005/8/layout/vList2"/>
    <dgm:cxn modelId="{AB80F605-98BA-4ECA-A5A2-AEE962733612}" type="presParOf" srcId="{F2542255-FA4D-4BE6-988E-07F1E1B94C7C}" destId="{BEA35166-F600-4080-8AAC-58D2D5F27A14}" srcOrd="8" destOrd="0" presId="urn:microsoft.com/office/officeart/2005/8/layout/vList2"/>
    <dgm:cxn modelId="{D5C66F1C-4C93-41D3-9BBC-78A5BEC56B23}" type="presParOf" srcId="{F2542255-FA4D-4BE6-988E-07F1E1B94C7C}" destId="{9FD05294-E326-4DA6-865B-A476319118A7}" srcOrd="9" destOrd="0" presId="urn:microsoft.com/office/officeart/2005/8/layout/vList2"/>
    <dgm:cxn modelId="{370F21B9-5B47-4507-BC60-32F336764598}" type="presParOf" srcId="{F2542255-FA4D-4BE6-988E-07F1E1B94C7C}" destId="{A0F2292E-E87D-4298-A85F-1CB71561607B}" srcOrd="10" destOrd="0" presId="urn:microsoft.com/office/officeart/2005/8/layout/vList2"/>
    <dgm:cxn modelId="{58A93DF2-1C62-4FCD-9319-9C601CCC2666}" type="presParOf" srcId="{F2542255-FA4D-4BE6-988E-07F1E1B94C7C}" destId="{7B46A22A-098C-461F-A9D0-741C3FB42A69}" srcOrd="11" destOrd="0" presId="urn:microsoft.com/office/officeart/2005/8/layout/vList2"/>
    <dgm:cxn modelId="{801052FC-4EF1-4A42-BA97-4DF7767CEDA8}" type="presParOf" srcId="{F2542255-FA4D-4BE6-988E-07F1E1B94C7C}" destId="{20BE0461-B11B-416C-986D-61EA0CB691BE}" srcOrd="12"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A5F5F4A-ECE6-4171-8DFB-ABA5F6D23F3D}" type="doc">
      <dgm:prSet loTypeId="urn:microsoft.com/office/officeart/2018/5/layout/IconCircleLabelList" loCatId="icon" qsTypeId="urn:microsoft.com/office/officeart/2005/8/quickstyle/simple1" qsCatId="simple" csTypeId="urn:microsoft.com/office/officeart/2018/5/colors/Iconchunking_neutralbg_colorful5" csCatId="colorful" phldr="1"/>
      <dgm:spPr/>
      <dgm:t>
        <a:bodyPr/>
        <a:lstStyle/>
        <a:p>
          <a:endParaRPr lang="en-US"/>
        </a:p>
      </dgm:t>
    </dgm:pt>
    <dgm:pt modelId="{7505E1E7-56E9-475D-A038-54F9BA9544DE}">
      <dgm:prSet/>
      <dgm:spPr/>
      <dgm:t>
        <a:bodyPr/>
        <a:lstStyle/>
        <a:p>
          <a:pPr>
            <a:defRPr cap="all"/>
          </a:pPr>
          <a:r>
            <a:rPr lang="en-GB" dirty="0"/>
            <a:t>If you want to find out more information know please refer to the link. </a:t>
          </a:r>
          <a:endParaRPr lang="en-US" dirty="0"/>
        </a:p>
      </dgm:t>
    </dgm:pt>
    <dgm:pt modelId="{10925442-C3C3-4054-A470-D04F799665F6}" type="parTrans" cxnId="{FE8B50F6-2C4A-4748-972C-A3C65B1BE659}">
      <dgm:prSet/>
      <dgm:spPr/>
      <dgm:t>
        <a:bodyPr/>
        <a:lstStyle/>
        <a:p>
          <a:endParaRPr lang="en-US"/>
        </a:p>
      </dgm:t>
    </dgm:pt>
    <dgm:pt modelId="{D2C563D5-29A6-49AA-B5B1-3009FF864E81}" type="sibTrans" cxnId="{FE8B50F6-2C4A-4748-972C-A3C65B1BE659}">
      <dgm:prSet/>
      <dgm:spPr/>
      <dgm:t>
        <a:bodyPr/>
        <a:lstStyle/>
        <a:p>
          <a:endParaRPr lang="en-US"/>
        </a:p>
      </dgm:t>
    </dgm:pt>
    <dgm:pt modelId="{2C146D14-C11F-436C-BD82-80B9711A2255}">
      <dgm:prSet/>
      <dgm:spPr/>
      <dgm:t>
        <a:bodyPr/>
        <a:lstStyle/>
        <a:p>
          <a:pPr>
            <a:defRPr cap="all"/>
          </a:pPr>
          <a:r>
            <a:rPr lang="en-GB">
              <a:hlinkClick xmlns:r="http://schemas.openxmlformats.org/officeDocument/2006/relationships" r:id="rId1"/>
            </a:rPr>
            <a:t>signs-of-hate-2020-12-v4.pdf</a:t>
          </a:r>
          <a:endParaRPr lang="en-US"/>
        </a:p>
      </dgm:t>
    </dgm:pt>
    <dgm:pt modelId="{2EBF56D3-07B1-4288-8725-01395BFD6AA9}" type="parTrans" cxnId="{CEC1A01A-CE4D-4201-BC76-A725DB7CD55A}">
      <dgm:prSet/>
      <dgm:spPr/>
      <dgm:t>
        <a:bodyPr/>
        <a:lstStyle/>
        <a:p>
          <a:endParaRPr lang="en-US"/>
        </a:p>
      </dgm:t>
    </dgm:pt>
    <dgm:pt modelId="{80035516-807F-4F7E-B1A7-FA3F490CE70C}" type="sibTrans" cxnId="{CEC1A01A-CE4D-4201-BC76-A725DB7CD55A}">
      <dgm:prSet/>
      <dgm:spPr/>
      <dgm:t>
        <a:bodyPr/>
        <a:lstStyle/>
        <a:p>
          <a:endParaRPr lang="en-US"/>
        </a:p>
      </dgm:t>
    </dgm:pt>
    <dgm:pt modelId="{EA51EF1C-817A-41BF-91AE-9AF620679B12}" type="pres">
      <dgm:prSet presAssocID="{AA5F5F4A-ECE6-4171-8DFB-ABA5F6D23F3D}" presName="root" presStyleCnt="0">
        <dgm:presLayoutVars>
          <dgm:dir/>
          <dgm:resizeHandles val="exact"/>
        </dgm:presLayoutVars>
      </dgm:prSet>
      <dgm:spPr/>
    </dgm:pt>
    <dgm:pt modelId="{5198286E-9BF5-4D15-87DA-F4DE4F835C51}" type="pres">
      <dgm:prSet presAssocID="{7505E1E7-56E9-475D-A038-54F9BA9544DE}" presName="compNode" presStyleCnt="0"/>
      <dgm:spPr/>
    </dgm:pt>
    <dgm:pt modelId="{E1D5CDC0-7584-4456-9C1F-5FCDC50A9155}" type="pres">
      <dgm:prSet presAssocID="{7505E1E7-56E9-475D-A038-54F9BA9544DE}" presName="iconBgRect" presStyleLbl="bgShp" presStyleIdx="0" presStyleCnt="2" custLinFactX="83068" custLinFactNeighborX="100000" custLinFactNeighborY="5935"/>
      <dgm:spPr/>
    </dgm:pt>
    <dgm:pt modelId="{2D93E63D-963F-4D93-B7CE-300F9B1CCE47}" type="pres">
      <dgm:prSet presAssocID="{7505E1E7-56E9-475D-A038-54F9BA9544DE}" presName="iconRect" presStyleLbl="node1" presStyleIdx="0" presStyleCnt="2" custLinFactX="117785" custLinFactNeighborX="200000" custLinFactNeighborY="10343"/>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Link"/>
        </a:ext>
      </dgm:extLst>
    </dgm:pt>
    <dgm:pt modelId="{82A9A9D6-8CA5-4E9A-89F1-FCA21F8CD8DE}" type="pres">
      <dgm:prSet presAssocID="{7505E1E7-56E9-475D-A038-54F9BA9544DE}" presName="spaceRect" presStyleCnt="0"/>
      <dgm:spPr/>
    </dgm:pt>
    <dgm:pt modelId="{BB4FEDA6-1095-48CA-AE2E-4401D49F56E3}" type="pres">
      <dgm:prSet presAssocID="{7505E1E7-56E9-475D-A038-54F9BA9544DE}" presName="textRect" presStyleLbl="revTx" presStyleIdx="0" presStyleCnt="2">
        <dgm:presLayoutVars>
          <dgm:chMax val="1"/>
          <dgm:chPref val="1"/>
        </dgm:presLayoutVars>
      </dgm:prSet>
      <dgm:spPr/>
    </dgm:pt>
    <dgm:pt modelId="{2CF8CAF6-F35B-4952-99CC-B0FE26FE0793}" type="pres">
      <dgm:prSet presAssocID="{D2C563D5-29A6-49AA-B5B1-3009FF864E81}" presName="sibTrans" presStyleCnt="0"/>
      <dgm:spPr/>
    </dgm:pt>
    <dgm:pt modelId="{88308B89-4362-47FA-A736-0205E4F681B7}" type="pres">
      <dgm:prSet presAssocID="{2C146D14-C11F-436C-BD82-80B9711A2255}" presName="compNode" presStyleCnt="0"/>
      <dgm:spPr/>
    </dgm:pt>
    <dgm:pt modelId="{9D541A7B-7C60-43DB-B13F-BDBC1E6D2545}" type="pres">
      <dgm:prSet presAssocID="{2C146D14-C11F-436C-BD82-80B9711A2255}" presName="iconBgRect" presStyleLbl="bgShp" presStyleIdx="1" presStyleCnt="2" custLinFactX="-97583" custLinFactNeighborX="-100000" custLinFactNeighborY="7910"/>
      <dgm:spPr/>
    </dgm:pt>
    <dgm:pt modelId="{0A0725D5-354B-43DD-B98D-328906AEBBF1}" type="pres">
      <dgm:prSet presAssocID="{2C146D14-C11F-436C-BD82-80B9711A2255}" presName="iconRect" presStyleLbl="node1" presStyleIdx="1" presStyleCnt="2" custLinFactX="-144358" custLinFactNeighborX="-200000" custLinFactNeighborY="13787"/>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Earth Globe Americas"/>
        </a:ext>
      </dgm:extLst>
    </dgm:pt>
    <dgm:pt modelId="{E55AF8AE-90D7-4C0D-ADCD-E2C46DF8AEAB}" type="pres">
      <dgm:prSet presAssocID="{2C146D14-C11F-436C-BD82-80B9711A2255}" presName="spaceRect" presStyleCnt="0"/>
      <dgm:spPr/>
    </dgm:pt>
    <dgm:pt modelId="{7D2B651C-A2F0-4186-BB9A-DF75978A4C84}" type="pres">
      <dgm:prSet presAssocID="{2C146D14-C11F-436C-BD82-80B9711A2255}" presName="textRect" presStyleLbl="revTx" presStyleIdx="1" presStyleCnt="2">
        <dgm:presLayoutVars>
          <dgm:chMax val="1"/>
          <dgm:chPref val="1"/>
        </dgm:presLayoutVars>
      </dgm:prSet>
      <dgm:spPr/>
    </dgm:pt>
  </dgm:ptLst>
  <dgm:cxnLst>
    <dgm:cxn modelId="{CEC1A01A-CE4D-4201-BC76-A725DB7CD55A}" srcId="{AA5F5F4A-ECE6-4171-8DFB-ABA5F6D23F3D}" destId="{2C146D14-C11F-436C-BD82-80B9711A2255}" srcOrd="1" destOrd="0" parTransId="{2EBF56D3-07B1-4288-8725-01395BFD6AA9}" sibTransId="{80035516-807F-4F7E-B1A7-FA3F490CE70C}"/>
    <dgm:cxn modelId="{FEB81323-C618-4031-AB40-E0F46030E1C5}" type="presOf" srcId="{7505E1E7-56E9-475D-A038-54F9BA9544DE}" destId="{BB4FEDA6-1095-48CA-AE2E-4401D49F56E3}" srcOrd="0" destOrd="0" presId="urn:microsoft.com/office/officeart/2018/5/layout/IconCircleLabelList"/>
    <dgm:cxn modelId="{90225395-3977-4CF5-B0F7-4530B538A162}" type="presOf" srcId="{2C146D14-C11F-436C-BD82-80B9711A2255}" destId="{7D2B651C-A2F0-4186-BB9A-DF75978A4C84}" srcOrd="0" destOrd="0" presId="urn:microsoft.com/office/officeart/2018/5/layout/IconCircleLabelList"/>
    <dgm:cxn modelId="{F9A96ED8-3731-4826-8152-8B4F403B6579}" type="presOf" srcId="{AA5F5F4A-ECE6-4171-8DFB-ABA5F6D23F3D}" destId="{EA51EF1C-817A-41BF-91AE-9AF620679B12}" srcOrd="0" destOrd="0" presId="urn:microsoft.com/office/officeart/2018/5/layout/IconCircleLabelList"/>
    <dgm:cxn modelId="{FE8B50F6-2C4A-4748-972C-A3C65B1BE659}" srcId="{AA5F5F4A-ECE6-4171-8DFB-ABA5F6D23F3D}" destId="{7505E1E7-56E9-475D-A038-54F9BA9544DE}" srcOrd="0" destOrd="0" parTransId="{10925442-C3C3-4054-A470-D04F799665F6}" sibTransId="{D2C563D5-29A6-49AA-B5B1-3009FF864E81}"/>
    <dgm:cxn modelId="{8170B127-3497-456D-8E8A-F4C22043D178}" type="presParOf" srcId="{EA51EF1C-817A-41BF-91AE-9AF620679B12}" destId="{5198286E-9BF5-4D15-87DA-F4DE4F835C51}" srcOrd="0" destOrd="0" presId="urn:microsoft.com/office/officeart/2018/5/layout/IconCircleLabelList"/>
    <dgm:cxn modelId="{4BC4BF93-BF2E-44AD-9BF1-67463D69F668}" type="presParOf" srcId="{5198286E-9BF5-4D15-87DA-F4DE4F835C51}" destId="{E1D5CDC0-7584-4456-9C1F-5FCDC50A9155}" srcOrd="0" destOrd="0" presId="urn:microsoft.com/office/officeart/2018/5/layout/IconCircleLabelList"/>
    <dgm:cxn modelId="{D990712C-A773-46E1-B669-A773EEA595F7}" type="presParOf" srcId="{5198286E-9BF5-4D15-87DA-F4DE4F835C51}" destId="{2D93E63D-963F-4D93-B7CE-300F9B1CCE47}" srcOrd="1" destOrd="0" presId="urn:microsoft.com/office/officeart/2018/5/layout/IconCircleLabelList"/>
    <dgm:cxn modelId="{F6FFA7DC-3F11-4683-9566-D405FD3A6797}" type="presParOf" srcId="{5198286E-9BF5-4D15-87DA-F4DE4F835C51}" destId="{82A9A9D6-8CA5-4E9A-89F1-FCA21F8CD8DE}" srcOrd="2" destOrd="0" presId="urn:microsoft.com/office/officeart/2018/5/layout/IconCircleLabelList"/>
    <dgm:cxn modelId="{16185433-AE41-4968-AF5B-61648C67DF18}" type="presParOf" srcId="{5198286E-9BF5-4D15-87DA-F4DE4F835C51}" destId="{BB4FEDA6-1095-48CA-AE2E-4401D49F56E3}" srcOrd="3" destOrd="0" presId="urn:microsoft.com/office/officeart/2018/5/layout/IconCircleLabelList"/>
    <dgm:cxn modelId="{DC8B6A96-03D2-4D90-848F-EF87EEC252AF}" type="presParOf" srcId="{EA51EF1C-817A-41BF-91AE-9AF620679B12}" destId="{2CF8CAF6-F35B-4952-99CC-B0FE26FE0793}" srcOrd="1" destOrd="0" presId="urn:microsoft.com/office/officeart/2018/5/layout/IconCircleLabelList"/>
    <dgm:cxn modelId="{B758A761-0CCE-4AAA-A207-1BC96890A203}" type="presParOf" srcId="{EA51EF1C-817A-41BF-91AE-9AF620679B12}" destId="{88308B89-4362-47FA-A736-0205E4F681B7}" srcOrd="2" destOrd="0" presId="urn:microsoft.com/office/officeart/2018/5/layout/IconCircleLabelList"/>
    <dgm:cxn modelId="{34EFAA91-809C-4DCB-B842-A07CEF2F01DE}" type="presParOf" srcId="{88308B89-4362-47FA-A736-0205E4F681B7}" destId="{9D541A7B-7C60-43DB-B13F-BDBC1E6D2545}" srcOrd="0" destOrd="0" presId="urn:microsoft.com/office/officeart/2018/5/layout/IconCircleLabelList"/>
    <dgm:cxn modelId="{1B89214C-CBF0-4746-80B8-3B92BE7C00AB}" type="presParOf" srcId="{88308B89-4362-47FA-A736-0205E4F681B7}" destId="{0A0725D5-354B-43DD-B98D-328906AEBBF1}" srcOrd="1" destOrd="0" presId="urn:microsoft.com/office/officeart/2018/5/layout/IconCircleLabelList"/>
    <dgm:cxn modelId="{A7CE1887-463F-4A83-984D-76645E27D3DC}" type="presParOf" srcId="{88308B89-4362-47FA-A736-0205E4F681B7}" destId="{E55AF8AE-90D7-4C0D-ADCD-E2C46DF8AEAB}" srcOrd="2" destOrd="0" presId="urn:microsoft.com/office/officeart/2018/5/layout/IconCircleLabelList"/>
    <dgm:cxn modelId="{D0526C7B-24B9-4DB3-831B-25477116DBFF}" type="presParOf" srcId="{88308B89-4362-47FA-A736-0205E4F681B7}" destId="{7D2B651C-A2F0-4186-BB9A-DF75978A4C84}" srcOrd="3" destOrd="0" presId="urn:microsoft.com/office/officeart/2018/5/layout/IconCircle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400A15-E9F3-4F7F-A907-35E8A0E448D1}">
      <dsp:nvSpPr>
        <dsp:cNvPr id="0" name=""/>
        <dsp:cNvSpPr/>
      </dsp:nvSpPr>
      <dsp:spPr>
        <a:xfrm>
          <a:off x="117871" y="1022"/>
          <a:ext cx="2762622" cy="17542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CDB962-F4D4-4549-A180-27680C170DB6}">
      <dsp:nvSpPr>
        <dsp:cNvPr id="0" name=""/>
        <dsp:cNvSpPr/>
      </dsp:nvSpPr>
      <dsp:spPr>
        <a:xfrm>
          <a:off x="424829" y="292632"/>
          <a:ext cx="2762622" cy="175426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b="0" i="0" kern="1200"/>
            <a:t>Prevent is a safety net against radicalisation. It aims to intervene early, to stop people from becoming terrorists or supporting terrorism.</a:t>
          </a:r>
          <a:endParaRPr lang="en-US" sz="1600" kern="1200"/>
        </a:p>
      </dsp:txBody>
      <dsp:txXfrm>
        <a:off x="476210" y="344013"/>
        <a:ext cx="2659860" cy="1651503"/>
      </dsp:txXfrm>
    </dsp:sp>
    <dsp:sp modelId="{55E18ACD-F4AE-44A4-8C25-4FF59D14EE92}">
      <dsp:nvSpPr>
        <dsp:cNvPr id="0" name=""/>
        <dsp:cNvSpPr/>
      </dsp:nvSpPr>
      <dsp:spPr>
        <a:xfrm>
          <a:off x="3494409" y="1022"/>
          <a:ext cx="2762622" cy="17542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09CADE8-4A21-4C1D-BFD1-A7CF57D116EF}">
      <dsp:nvSpPr>
        <dsp:cNvPr id="0" name=""/>
        <dsp:cNvSpPr/>
      </dsp:nvSpPr>
      <dsp:spPr>
        <a:xfrm>
          <a:off x="3801367" y="292632"/>
          <a:ext cx="2762622" cy="175426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b="0" i="0" kern="1200"/>
            <a:t>For people who are susceptible to radicalisation, prevent can provide personalised interventions to help them move away from dangerous ideologies.</a:t>
          </a:r>
          <a:endParaRPr lang="en-US" sz="1600" kern="1200"/>
        </a:p>
      </dsp:txBody>
      <dsp:txXfrm>
        <a:off x="3852748" y="344013"/>
        <a:ext cx="2659860" cy="1651503"/>
      </dsp:txXfrm>
    </dsp:sp>
    <dsp:sp modelId="{F59710C0-C998-4F6F-A210-4B2789A5A681}">
      <dsp:nvSpPr>
        <dsp:cNvPr id="0" name=""/>
        <dsp:cNvSpPr/>
      </dsp:nvSpPr>
      <dsp:spPr>
        <a:xfrm>
          <a:off x="6870948" y="1022"/>
          <a:ext cx="2762622" cy="17542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59C24D-23D2-4B43-908B-ECA83713FCA9}">
      <dsp:nvSpPr>
        <dsp:cNvPr id="0" name=""/>
        <dsp:cNvSpPr/>
      </dsp:nvSpPr>
      <dsp:spPr>
        <a:xfrm>
          <a:off x="7177906" y="292632"/>
          <a:ext cx="2762622" cy="175426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t>Below </a:t>
          </a:r>
          <a:r>
            <a:rPr lang="en-GB" sz="1600" b="0" i="0" kern="1200"/>
            <a:t>is a </a:t>
          </a:r>
          <a:r>
            <a:rPr lang="en-GB" sz="1600" kern="1200"/>
            <a:t>short </a:t>
          </a:r>
          <a:r>
            <a:rPr lang="en-GB" sz="1600" b="0" i="0" kern="1200"/>
            <a:t>film that illustrates how public sectors under the Prevent duty work together to stop radicalisation.</a:t>
          </a:r>
          <a:endParaRPr lang="en-US" sz="1600" kern="1200"/>
        </a:p>
      </dsp:txBody>
      <dsp:txXfrm>
        <a:off x="7229287" y="344013"/>
        <a:ext cx="2659860" cy="16515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447DFC-5ACE-4417-909A-243BADE12D0F}">
      <dsp:nvSpPr>
        <dsp:cNvPr id="0" name=""/>
        <dsp:cNvSpPr/>
      </dsp:nvSpPr>
      <dsp:spPr>
        <a:xfrm>
          <a:off x="0" y="360282"/>
          <a:ext cx="10058399" cy="374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b="0" i="0" kern="1200"/>
            <a:t>Women report higher levels of emotional stress from online harassment. Psychological impacts include:</a:t>
          </a:r>
          <a:endParaRPr lang="en-US" sz="1600" kern="1200"/>
        </a:p>
      </dsp:txBody>
      <dsp:txXfrm>
        <a:off x="18277" y="378559"/>
        <a:ext cx="10021845" cy="337846"/>
      </dsp:txXfrm>
    </dsp:sp>
    <dsp:sp modelId="{DB36D7F0-3049-4682-AE01-8C6E241311E7}">
      <dsp:nvSpPr>
        <dsp:cNvPr id="0" name=""/>
        <dsp:cNvSpPr/>
      </dsp:nvSpPr>
      <dsp:spPr>
        <a:xfrm>
          <a:off x="0" y="780762"/>
          <a:ext cx="10058399" cy="374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b="0" i="0" kern="1200" dirty="0"/>
            <a:t>Lower self-esteem</a:t>
          </a:r>
          <a:endParaRPr lang="en-US" sz="1600" kern="1200" dirty="0"/>
        </a:p>
      </dsp:txBody>
      <dsp:txXfrm>
        <a:off x="18277" y="799039"/>
        <a:ext cx="10021845" cy="337846"/>
      </dsp:txXfrm>
    </dsp:sp>
    <dsp:sp modelId="{4B7230AF-EDF8-4222-9D4B-478B3FE10C98}">
      <dsp:nvSpPr>
        <dsp:cNvPr id="0" name=""/>
        <dsp:cNvSpPr/>
      </dsp:nvSpPr>
      <dsp:spPr>
        <a:xfrm>
          <a:off x="0" y="1201242"/>
          <a:ext cx="10058399" cy="374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b="0" i="0" kern="1200"/>
            <a:t>Feeling of powerlessness</a:t>
          </a:r>
          <a:endParaRPr lang="en-US" sz="1600" kern="1200"/>
        </a:p>
      </dsp:txBody>
      <dsp:txXfrm>
        <a:off x="18277" y="1219519"/>
        <a:ext cx="10021845" cy="337846"/>
      </dsp:txXfrm>
    </dsp:sp>
    <dsp:sp modelId="{935CC4C6-9500-495D-8F25-8C811D599941}">
      <dsp:nvSpPr>
        <dsp:cNvPr id="0" name=""/>
        <dsp:cNvSpPr/>
      </dsp:nvSpPr>
      <dsp:spPr>
        <a:xfrm>
          <a:off x="0" y="1621722"/>
          <a:ext cx="10058399" cy="374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b="0" i="0" kern="1200"/>
            <a:t>Trouble sleeping</a:t>
          </a:r>
          <a:endParaRPr lang="en-US" sz="1600" kern="1200"/>
        </a:p>
      </dsp:txBody>
      <dsp:txXfrm>
        <a:off x="18277" y="1639999"/>
        <a:ext cx="10021845" cy="337846"/>
      </dsp:txXfrm>
    </dsp:sp>
    <dsp:sp modelId="{BEA35166-F600-4080-8AAC-58D2D5F27A14}">
      <dsp:nvSpPr>
        <dsp:cNvPr id="0" name=""/>
        <dsp:cNvSpPr/>
      </dsp:nvSpPr>
      <dsp:spPr>
        <a:xfrm>
          <a:off x="0" y="2042202"/>
          <a:ext cx="10058399" cy="374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b="0" i="0" kern="1200"/>
            <a:t>Feeling of isolation</a:t>
          </a:r>
          <a:endParaRPr lang="en-US" sz="1600" kern="1200"/>
        </a:p>
      </dsp:txBody>
      <dsp:txXfrm>
        <a:off x="18277" y="2060479"/>
        <a:ext cx="10021845" cy="337846"/>
      </dsp:txXfrm>
    </dsp:sp>
    <dsp:sp modelId="{A0F2292E-E87D-4298-A85F-1CB71561607B}">
      <dsp:nvSpPr>
        <dsp:cNvPr id="0" name=""/>
        <dsp:cNvSpPr/>
      </dsp:nvSpPr>
      <dsp:spPr>
        <a:xfrm>
          <a:off x="0" y="2462682"/>
          <a:ext cx="10058399" cy="374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b="0" i="0" kern="1200"/>
            <a:t>Increased anxiety or stress</a:t>
          </a:r>
          <a:endParaRPr lang="en-US" sz="1600" kern="1200"/>
        </a:p>
      </dsp:txBody>
      <dsp:txXfrm>
        <a:off x="18277" y="2480959"/>
        <a:ext cx="10021845" cy="337846"/>
      </dsp:txXfrm>
    </dsp:sp>
    <dsp:sp modelId="{20BE0461-B11B-416C-986D-61EA0CB691BE}">
      <dsp:nvSpPr>
        <dsp:cNvPr id="0" name=""/>
        <dsp:cNvSpPr/>
      </dsp:nvSpPr>
      <dsp:spPr>
        <a:xfrm>
          <a:off x="0" y="2883162"/>
          <a:ext cx="10058399" cy="374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b="0" i="0" kern="1200"/>
            <a:t>Decreased ability to focus on everyday tasks</a:t>
          </a:r>
          <a:endParaRPr lang="en-US" sz="1600" kern="1200"/>
        </a:p>
      </dsp:txBody>
      <dsp:txXfrm>
        <a:off x="18277" y="2901439"/>
        <a:ext cx="10021845" cy="3378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D5CDC0-7584-4456-9C1F-5FCDC50A9155}">
      <dsp:nvSpPr>
        <dsp:cNvPr id="0" name=""/>
        <dsp:cNvSpPr/>
      </dsp:nvSpPr>
      <dsp:spPr>
        <a:xfrm>
          <a:off x="5836373" y="139255"/>
          <a:ext cx="2196000" cy="2196000"/>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D93E63D-963F-4D93-B7CE-300F9B1CCE47}">
      <dsp:nvSpPr>
        <dsp:cNvPr id="0" name=""/>
        <dsp:cNvSpPr/>
      </dsp:nvSpPr>
      <dsp:spPr>
        <a:xfrm>
          <a:off x="6288290" y="607244"/>
          <a:ext cx="1260000" cy="126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B4FEDA6-1095-48CA-AE2E-4401D49F56E3}">
      <dsp:nvSpPr>
        <dsp:cNvPr id="0" name=""/>
        <dsp:cNvSpPr/>
      </dsp:nvSpPr>
      <dsp:spPr>
        <a:xfrm>
          <a:off x="1114199" y="2888922"/>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GB" sz="1700" kern="1200" dirty="0"/>
            <a:t>If you want to find out more information know please refer to the link. </a:t>
          </a:r>
          <a:endParaRPr lang="en-US" sz="1700" kern="1200" dirty="0"/>
        </a:p>
      </dsp:txBody>
      <dsp:txXfrm>
        <a:off x="1114199" y="2888922"/>
        <a:ext cx="3600000" cy="720000"/>
      </dsp:txXfrm>
    </dsp:sp>
    <dsp:sp modelId="{9D541A7B-7C60-43DB-B13F-BDBC1E6D2545}">
      <dsp:nvSpPr>
        <dsp:cNvPr id="0" name=""/>
        <dsp:cNvSpPr/>
      </dsp:nvSpPr>
      <dsp:spPr>
        <a:xfrm>
          <a:off x="1707277" y="182626"/>
          <a:ext cx="2196000" cy="2196000"/>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A0725D5-354B-43DD-B98D-328906AEBBF1}">
      <dsp:nvSpPr>
        <dsp:cNvPr id="0" name=""/>
        <dsp:cNvSpPr/>
      </dsp:nvSpPr>
      <dsp:spPr>
        <a:xfrm>
          <a:off x="2175289" y="650638"/>
          <a:ext cx="1260000" cy="126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D2B651C-A2F0-4186-BB9A-DF75978A4C84}">
      <dsp:nvSpPr>
        <dsp:cNvPr id="0" name=""/>
        <dsp:cNvSpPr/>
      </dsp:nvSpPr>
      <dsp:spPr>
        <a:xfrm>
          <a:off x="5344199" y="2888922"/>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GB" sz="1700" kern="1200">
              <a:hlinkClick xmlns:r="http://schemas.openxmlformats.org/officeDocument/2006/relationships" r:id="rId5"/>
            </a:rPr>
            <a:t>signs-of-hate-2020-12-v4.pdf</a:t>
          </a:r>
          <a:endParaRPr lang="en-US" sz="1700" kern="1200"/>
        </a:p>
      </dsp:txBody>
      <dsp:txXfrm>
        <a:off x="5344199" y="2888922"/>
        <a:ext cx="3600000" cy="7200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D10CFEC-37B3-4B63-A4DF-805C07611560}" type="datetimeFigureOut">
              <a:rPr lang="en-GB" smtClean="0"/>
              <a:t>27/01/2025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F02D104F-B400-4AC1-AFEA-B930D0E3FE15}" type="slidenum">
              <a:rPr lang="en-GB" smtClean="0"/>
              <a:t>‹#›</a:t>
            </a:fld>
            <a:endParaRPr lang="en-GB"/>
          </a:p>
        </p:txBody>
      </p:sp>
    </p:spTree>
    <p:extLst>
      <p:ext uri="{BB962C8B-B14F-4D97-AF65-F5344CB8AC3E}">
        <p14:creationId xmlns:p14="http://schemas.microsoft.com/office/powerpoint/2010/main" val="2529224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10CFEC-37B3-4B63-A4DF-805C07611560}" type="datetimeFigureOut">
              <a:rPr lang="en-GB" smtClean="0"/>
              <a:t>27/01/2025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2D104F-B400-4AC1-AFEA-B930D0E3FE15}" type="slidenum">
              <a:rPr lang="en-GB" smtClean="0"/>
              <a:t>‹#›</a:t>
            </a:fld>
            <a:endParaRPr lang="en-GB"/>
          </a:p>
        </p:txBody>
      </p:sp>
    </p:spTree>
    <p:extLst>
      <p:ext uri="{BB962C8B-B14F-4D97-AF65-F5344CB8AC3E}">
        <p14:creationId xmlns:p14="http://schemas.microsoft.com/office/powerpoint/2010/main" val="1193352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10CFEC-37B3-4B63-A4DF-805C07611560}" type="datetimeFigureOut">
              <a:rPr lang="en-GB" smtClean="0"/>
              <a:t>27/01/2025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2D104F-B400-4AC1-AFEA-B930D0E3FE15}" type="slidenum">
              <a:rPr lang="en-GB" smtClean="0"/>
              <a:t>‹#›</a:t>
            </a:fld>
            <a:endParaRPr lang="en-GB"/>
          </a:p>
        </p:txBody>
      </p:sp>
    </p:spTree>
    <p:extLst>
      <p:ext uri="{BB962C8B-B14F-4D97-AF65-F5344CB8AC3E}">
        <p14:creationId xmlns:p14="http://schemas.microsoft.com/office/powerpoint/2010/main" val="1180930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10CFEC-37B3-4B63-A4DF-805C07611560}" type="datetimeFigureOut">
              <a:rPr lang="en-GB" smtClean="0"/>
              <a:t>27/01/2025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2D104F-B400-4AC1-AFEA-B930D0E3FE15}" type="slidenum">
              <a:rPr lang="en-GB" smtClean="0"/>
              <a:t>‹#›</a:t>
            </a:fld>
            <a:endParaRPr lang="en-GB"/>
          </a:p>
        </p:txBody>
      </p:sp>
    </p:spTree>
    <p:extLst>
      <p:ext uri="{BB962C8B-B14F-4D97-AF65-F5344CB8AC3E}">
        <p14:creationId xmlns:p14="http://schemas.microsoft.com/office/powerpoint/2010/main" val="877063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3D10CFEC-37B3-4B63-A4DF-805C07611560}" type="datetimeFigureOut">
              <a:rPr lang="en-GB" smtClean="0"/>
              <a:t>27/01/2025</a:t>
            </a:fld>
            <a:endParaRPr lang="en-GB"/>
          </a:p>
        </p:txBody>
      </p:sp>
      <p:sp>
        <p:nvSpPr>
          <p:cNvPr id="5" name="Footer Placeholder 4"/>
          <p:cNvSpPr>
            <a:spLocks noGrp="1"/>
          </p:cNvSpPr>
          <p:nvPr>
            <p:ph type="ftr" sz="quarter" idx="11"/>
          </p:nvPr>
        </p:nvSpPr>
        <p:spPr>
          <a:xfrm>
            <a:off x="2182708" y="6272784"/>
            <a:ext cx="6327648" cy="365125"/>
          </a:xfrm>
        </p:spPr>
        <p:txBody>
          <a:bodyPr/>
          <a:lstStyle/>
          <a:p>
            <a:endParaRPr lang="en-GB"/>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F02D104F-B400-4AC1-AFEA-B930D0E3FE15}" type="slidenum">
              <a:rPr lang="en-GB" smtClean="0"/>
              <a:t>‹#›</a:t>
            </a:fld>
            <a:endParaRPr lang="en-GB"/>
          </a:p>
        </p:txBody>
      </p:sp>
    </p:spTree>
    <p:extLst>
      <p:ext uri="{BB962C8B-B14F-4D97-AF65-F5344CB8AC3E}">
        <p14:creationId xmlns:p14="http://schemas.microsoft.com/office/powerpoint/2010/main" val="2167465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D10CFEC-37B3-4B63-A4DF-805C07611560}" type="datetimeFigureOut">
              <a:rPr lang="en-GB" smtClean="0"/>
              <a:t>27/01/2025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2D104F-B400-4AC1-AFEA-B930D0E3FE15}" type="slidenum">
              <a:rPr lang="en-GB" smtClean="0"/>
              <a:t>‹#›</a:t>
            </a:fld>
            <a:endParaRPr lang="en-GB"/>
          </a:p>
        </p:txBody>
      </p:sp>
    </p:spTree>
    <p:extLst>
      <p:ext uri="{BB962C8B-B14F-4D97-AF65-F5344CB8AC3E}">
        <p14:creationId xmlns:p14="http://schemas.microsoft.com/office/powerpoint/2010/main" val="3815585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D10CFEC-37B3-4B63-A4DF-805C07611560}" type="datetimeFigureOut">
              <a:rPr lang="en-GB" smtClean="0"/>
              <a:t>27/01/2025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2D104F-B400-4AC1-AFEA-B930D0E3FE15}" type="slidenum">
              <a:rPr lang="en-GB" smtClean="0"/>
              <a:t>‹#›</a:t>
            </a:fld>
            <a:endParaRPr lang="en-GB"/>
          </a:p>
        </p:txBody>
      </p:sp>
    </p:spTree>
    <p:extLst>
      <p:ext uri="{BB962C8B-B14F-4D97-AF65-F5344CB8AC3E}">
        <p14:creationId xmlns:p14="http://schemas.microsoft.com/office/powerpoint/2010/main" val="600134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D10CFEC-37B3-4B63-A4DF-805C07611560}" type="datetimeFigureOut">
              <a:rPr lang="en-GB" smtClean="0"/>
              <a:t>27/01/2025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2D104F-B400-4AC1-AFEA-B930D0E3FE15}" type="slidenum">
              <a:rPr lang="en-GB" smtClean="0"/>
              <a:t>‹#›</a:t>
            </a:fld>
            <a:endParaRPr lang="en-GB"/>
          </a:p>
        </p:txBody>
      </p:sp>
    </p:spTree>
    <p:extLst>
      <p:ext uri="{BB962C8B-B14F-4D97-AF65-F5344CB8AC3E}">
        <p14:creationId xmlns:p14="http://schemas.microsoft.com/office/powerpoint/2010/main" val="2715974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10CFEC-37B3-4B63-A4DF-805C07611560}" type="datetimeFigureOut">
              <a:rPr lang="en-GB" smtClean="0"/>
              <a:t>27/01/2025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2D104F-B400-4AC1-AFEA-B930D0E3FE15}" type="slidenum">
              <a:rPr lang="en-GB" smtClean="0"/>
              <a:t>‹#›</a:t>
            </a:fld>
            <a:endParaRPr lang="en-GB"/>
          </a:p>
        </p:txBody>
      </p:sp>
    </p:spTree>
    <p:extLst>
      <p:ext uri="{BB962C8B-B14F-4D97-AF65-F5344CB8AC3E}">
        <p14:creationId xmlns:p14="http://schemas.microsoft.com/office/powerpoint/2010/main" val="172881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D10CFEC-37B3-4B63-A4DF-805C07611560}" type="datetimeFigureOut">
              <a:rPr lang="en-GB" smtClean="0"/>
              <a:t>27/01/2025</a:t>
            </a:fld>
            <a:endParaRPr lang="en-GB"/>
          </a:p>
        </p:txBody>
      </p:sp>
      <p:sp>
        <p:nvSpPr>
          <p:cNvPr id="6" name="Footer Placeholder 5"/>
          <p:cNvSpPr>
            <a:spLocks noGrp="1"/>
          </p:cNvSpPr>
          <p:nvPr>
            <p:ph type="ftr" sz="quarter" idx="11"/>
          </p:nvPr>
        </p:nvSpPr>
        <p:spPr/>
        <p:txBody>
          <a:bodyPr/>
          <a:lstStyle/>
          <a:p>
            <a:endParaRPr lang="en-GB"/>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F02D104F-B400-4AC1-AFEA-B930D0E3FE15}" type="slidenum">
              <a:rPr lang="en-GB" smtClean="0"/>
              <a:t>‹#›</a:t>
            </a:fld>
            <a:endParaRPr lang="en-GB"/>
          </a:p>
        </p:txBody>
      </p:sp>
    </p:spTree>
    <p:extLst>
      <p:ext uri="{BB962C8B-B14F-4D97-AF65-F5344CB8AC3E}">
        <p14:creationId xmlns:p14="http://schemas.microsoft.com/office/powerpoint/2010/main" val="2790136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D10CFEC-37B3-4B63-A4DF-805C07611560}" type="datetimeFigureOut">
              <a:rPr lang="en-GB" smtClean="0"/>
              <a:t>27/01/2025</a:t>
            </a:fld>
            <a:endParaRPr lang="en-GB"/>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F02D104F-B400-4AC1-AFEA-B930D0E3FE15}" type="slidenum">
              <a:rPr lang="en-GB" smtClean="0"/>
              <a:t>‹#›</a:t>
            </a:fld>
            <a:endParaRPr lang="en-GB"/>
          </a:p>
        </p:txBody>
      </p:sp>
    </p:spTree>
    <p:extLst>
      <p:ext uri="{BB962C8B-B14F-4D97-AF65-F5344CB8AC3E}">
        <p14:creationId xmlns:p14="http://schemas.microsoft.com/office/powerpoint/2010/main" val="2800276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3D10CFEC-37B3-4B63-A4DF-805C07611560}" type="datetimeFigureOut">
              <a:rPr lang="en-GB" smtClean="0"/>
              <a:t>27/01/2025</a:t>
            </a:fld>
            <a:endParaRPr lang="en-GB"/>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GB"/>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F02D104F-B400-4AC1-AFEA-B930D0E3FE15}" type="slidenum">
              <a:rPr lang="en-GB" smtClean="0"/>
              <a:t>‹#›</a:t>
            </a:fld>
            <a:endParaRPr lang="en-GB"/>
          </a:p>
        </p:txBody>
      </p:sp>
    </p:spTree>
    <p:extLst>
      <p:ext uri="{BB962C8B-B14F-4D97-AF65-F5344CB8AC3E}">
        <p14:creationId xmlns:p14="http://schemas.microsoft.com/office/powerpoint/2010/main" val="1649373746"/>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microsoft.com/office/2007/relationships/hdphoto" Target="../media/hdphoto2.wdp"/><Relationship Id="rId7" Type="http://schemas.openxmlformats.org/officeDocument/2006/relationships/image" Target="../media/image9.sv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microsoft.com/office/2007/relationships/hdphoto" Target="../media/hdphoto1.wdp"/><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5.jpeg"/></Relationships>
</file>

<file path=ppt/slides/_rels/slide14.xml.rels><?xml version="1.0" encoding="UTF-8" standalone="yes"?>
<Relationships xmlns="http://schemas.openxmlformats.org/package/2006/relationships"><Relationship Id="rId8" Type="http://schemas.microsoft.com/office/2007/relationships/diagramDrawing" Target="../diagrams/drawing3.xml"/><Relationship Id="rId3" Type="http://schemas.microsoft.com/office/2007/relationships/hdphoto" Target="../media/hdphoto2.wdp"/><Relationship Id="rId7" Type="http://schemas.openxmlformats.org/officeDocument/2006/relationships/diagramColors" Target="../diagrams/colors3.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2.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video" Target="https://www.youtube.com/embed/IaMyGokLMvk?feature=oembed" TargetMode="Externa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video" Target="https://www.youtube.com/embed/VIdLEKNhCxU?feature=oembed" TargetMode="External"/></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7" Type="http://schemas.openxmlformats.org/officeDocument/2006/relationships/image" Target="../media/image9.sv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microsoft.com/office/2007/relationships/hdphoto" Target="../media/hdphoto1.wdp"/><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microsoft.com/office/2007/relationships/hdphoto" Target="../media/hdphoto2.wdp"/><Relationship Id="rId7" Type="http://schemas.openxmlformats.org/officeDocument/2006/relationships/diagramColors" Target="../diagrams/colors2.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2.wdp"/><Relationship Id="rId7" Type="http://schemas.openxmlformats.org/officeDocument/2006/relationships/image" Target="../media/image13.sv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12.png"/><Relationship Id="rId5" Type="http://schemas.microsoft.com/office/2007/relationships/hdphoto" Target="../media/hdphoto1.wdp"/><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5700A-365D-C8E6-3356-C733CEAB2912}"/>
              </a:ext>
            </a:extLst>
          </p:cNvPr>
          <p:cNvSpPr>
            <a:spLocks noGrp="1"/>
          </p:cNvSpPr>
          <p:nvPr>
            <p:ph type="ctrTitle"/>
          </p:nvPr>
        </p:nvSpPr>
        <p:spPr>
          <a:xfrm>
            <a:off x="1524000" y="1337652"/>
            <a:ext cx="9144000" cy="2387600"/>
          </a:xfrm>
        </p:spPr>
        <p:txBody>
          <a:bodyPr/>
          <a:lstStyle/>
          <a:p>
            <a:r>
              <a:rPr lang="en-GB" dirty="0"/>
              <a:t>Prevent</a:t>
            </a:r>
          </a:p>
        </p:txBody>
      </p:sp>
    </p:spTree>
    <p:extLst>
      <p:ext uri="{BB962C8B-B14F-4D97-AF65-F5344CB8AC3E}">
        <p14:creationId xmlns:p14="http://schemas.microsoft.com/office/powerpoint/2010/main" val="3040257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Rectangle 1032">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1035" name="Rectangle 1034">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1037" name="Rectangle 1036">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 name="Title 1">
            <a:extLst>
              <a:ext uri="{FF2B5EF4-FFF2-40B4-BE49-F238E27FC236}">
                <a16:creationId xmlns:a16="http://schemas.microsoft.com/office/drawing/2014/main" id="{8B9EB0E6-4DA6-2E41-3D0B-44372793CC6D}"/>
              </a:ext>
            </a:extLst>
          </p:cNvPr>
          <p:cNvSpPr>
            <a:spLocks noGrp="1"/>
          </p:cNvSpPr>
          <p:nvPr>
            <p:ph type="title"/>
          </p:nvPr>
        </p:nvSpPr>
        <p:spPr>
          <a:xfrm>
            <a:off x="1069848" y="484632"/>
            <a:ext cx="10058400" cy="1609344"/>
          </a:xfrm>
        </p:spPr>
        <p:txBody>
          <a:bodyPr>
            <a:normAutofit/>
          </a:bodyPr>
          <a:lstStyle/>
          <a:p>
            <a:r>
              <a:rPr lang="en-GB" dirty="0"/>
              <a:t>Extremism</a:t>
            </a:r>
          </a:p>
        </p:txBody>
      </p:sp>
      <p:pic>
        <p:nvPicPr>
          <p:cNvPr id="1026" name="Picture 2" descr="What is Extremism and Radicalistion | Teaching Resources">
            <a:extLst>
              <a:ext uri="{FF2B5EF4-FFF2-40B4-BE49-F238E27FC236}">
                <a16:creationId xmlns:a16="http://schemas.microsoft.com/office/drawing/2014/main" id="{6CC3F28A-9A40-D30C-42B2-BCFA75A79E8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12974" r="13764" b="-1"/>
          <a:stretch/>
        </p:blipFill>
        <p:spPr bwMode="auto">
          <a:xfrm>
            <a:off x="6118696" y="2265041"/>
            <a:ext cx="5088800" cy="3907158"/>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2E3D92F2-9829-668A-A41B-B77A32259F39}"/>
              </a:ext>
            </a:extLst>
          </p:cNvPr>
          <p:cNvSpPr>
            <a:spLocks noGrp="1"/>
          </p:cNvSpPr>
          <p:nvPr>
            <p:ph idx="1"/>
          </p:nvPr>
        </p:nvSpPr>
        <p:spPr>
          <a:xfrm>
            <a:off x="1069848" y="2265042"/>
            <a:ext cx="5003457" cy="4501518"/>
          </a:xfrm>
        </p:spPr>
        <p:txBody>
          <a:bodyPr anchor="ctr">
            <a:normAutofit/>
          </a:bodyPr>
          <a:lstStyle/>
          <a:p>
            <a:pPr algn="just"/>
            <a:r>
              <a:rPr lang="en-GB" sz="1800" b="0" i="0" dirty="0">
                <a:effectLst/>
                <a:latin typeface="adobe-caslon-pro"/>
              </a:rPr>
              <a:t>In broad terms, extremism is the vocal or active opposition to conventional values. This is often fuelled by a narrow belief which can steer an individual into terrorism. </a:t>
            </a:r>
            <a:r>
              <a:rPr lang="en-GB" sz="1800" dirty="0">
                <a:latin typeface="adobe-caslon-pro"/>
              </a:rPr>
              <a:t>It is </a:t>
            </a:r>
            <a:r>
              <a:rPr lang="en-GB" sz="1800" b="0" i="0" dirty="0">
                <a:effectLst/>
                <a:latin typeface="adobe-caslon-pro"/>
              </a:rPr>
              <a:t>the promotion or advancement of an ideology based on violence, hatred or intolerance, that aims to negate or destroy the fundamental rights and freedoms of others; </a:t>
            </a:r>
          </a:p>
          <a:p>
            <a:pPr algn="just"/>
            <a:r>
              <a:rPr lang="en-GB" sz="1800" b="0" i="0" dirty="0">
                <a:effectLst/>
                <a:latin typeface="adobe-caslon-pro"/>
              </a:rPr>
              <a:t>Terrorism is an example of extremist conduct intended to advance a political, religious, or ideological cause. The process by which someone comes to adopt extremist views is known as radicalisation which has previously been mentioned. </a:t>
            </a:r>
          </a:p>
          <a:p>
            <a:pPr marL="0" indent="0">
              <a:buNone/>
            </a:pPr>
            <a:endParaRPr lang="en-GB" sz="1700" b="0" i="0" dirty="0">
              <a:effectLst/>
              <a:latin typeface="adobe-caslon-pro"/>
            </a:endParaRPr>
          </a:p>
          <a:p>
            <a:endParaRPr lang="en-GB" sz="1700" dirty="0"/>
          </a:p>
        </p:txBody>
      </p:sp>
      <p:sp>
        <p:nvSpPr>
          <p:cNvPr id="1039" name="Oval 1038">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5">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41" name="Oval 1040">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429097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49A7D3-684C-4C59-A4B6-7B308A6AD3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7B1087B-C592-40E7-B532-60B453A2FE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4AE7447-E8F8-4A0F-9E3D-94842BFF88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85981F80-69EE-4E2B-82A8-47FDFD7720A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9215" y="4068923"/>
            <a:ext cx="1080904" cy="1080902"/>
            <a:chOff x="9685338" y="4460675"/>
            <a:chExt cx="1080904" cy="1080902"/>
          </a:xfrm>
        </p:grpSpPr>
        <p:sp>
          <p:nvSpPr>
            <p:cNvPr id="16" name="Oval 15">
              <a:extLst>
                <a:ext uri="{FF2B5EF4-FFF2-40B4-BE49-F238E27FC236}">
                  <a16:creationId xmlns:a16="http://schemas.microsoft.com/office/drawing/2014/main" id="{46CE0473-0B07-47EE-A016-EBD87F2C8C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7" name="Oval 16">
              <a:extLst>
                <a:ext uri="{FF2B5EF4-FFF2-40B4-BE49-F238E27FC236}">
                  <a16:creationId xmlns:a16="http://schemas.microsoft.com/office/drawing/2014/main" id="{EDD0D1E4-DFCA-4DF0-9D37-571A5F529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useBgFill="1">
        <p:nvSpPr>
          <p:cNvPr id="19" name="Rectangle 18">
            <a:extLst>
              <a:ext uri="{FF2B5EF4-FFF2-40B4-BE49-F238E27FC236}">
                <a16:creationId xmlns:a16="http://schemas.microsoft.com/office/drawing/2014/main" id="{EDF3BDB2-0586-430E-811A-74BAFDEE66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1" name="Rectangle 20">
            <a:extLst>
              <a:ext uri="{FF2B5EF4-FFF2-40B4-BE49-F238E27FC236}">
                <a16:creationId xmlns:a16="http://schemas.microsoft.com/office/drawing/2014/main" id="{821E305B-0351-4E03-8C1B-F23D3A346E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5152" y="928117"/>
            <a:ext cx="6629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C848660-F9C2-4F86-A218-6AE0FB4CCC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1336" y="1110053"/>
            <a:ext cx="6630506" cy="4580301"/>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42AFCB-0C51-52B4-99FA-367C83426870}"/>
              </a:ext>
            </a:extLst>
          </p:cNvPr>
          <p:cNvSpPr>
            <a:spLocks noGrp="1"/>
          </p:cNvSpPr>
          <p:nvPr>
            <p:ph type="title"/>
          </p:nvPr>
        </p:nvSpPr>
        <p:spPr>
          <a:xfrm>
            <a:off x="4961376" y="1432223"/>
            <a:ext cx="6057144" cy="3357976"/>
          </a:xfrm>
        </p:spPr>
        <p:txBody>
          <a:bodyPr vert="horz" lIns="91440" tIns="45720" rIns="91440" bIns="45720" rtlCol="0" anchor="ctr">
            <a:normAutofit/>
          </a:bodyPr>
          <a:lstStyle/>
          <a:p>
            <a:pPr>
              <a:lnSpc>
                <a:spcPct val="80000"/>
              </a:lnSpc>
            </a:pPr>
            <a:r>
              <a:rPr lang="en-US" sz="8000">
                <a:blipFill dpi="0" rotWithShape="1">
                  <a:blip r:embed="rId4"/>
                  <a:srcRect/>
                  <a:tile tx="6350" ty="-127000" sx="65000" sy="64000" flip="none" algn="tl"/>
                </a:blipFill>
              </a:rPr>
              <a:t>Online bias</a:t>
            </a:r>
          </a:p>
        </p:txBody>
      </p:sp>
      <p:sp>
        <p:nvSpPr>
          <p:cNvPr id="25" name="Rectangle 24">
            <a:extLst>
              <a:ext uri="{FF2B5EF4-FFF2-40B4-BE49-F238E27FC236}">
                <a16:creationId xmlns:a16="http://schemas.microsoft.com/office/drawing/2014/main" id="{5CABD882-B7CE-4433-B509-99205DB70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5152" y="5780565"/>
            <a:ext cx="6629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49F6A645-6137-4F43-8E88-D91CC337D5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6920" y="5257800"/>
            <a:ext cx="1080904" cy="1080902"/>
            <a:chOff x="9685338" y="4460675"/>
            <a:chExt cx="1080904" cy="1080902"/>
          </a:xfrm>
        </p:grpSpPr>
        <p:sp>
          <p:nvSpPr>
            <p:cNvPr id="28" name="Oval 27">
              <a:extLst>
                <a:ext uri="{FF2B5EF4-FFF2-40B4-BE49-F238E27FC236}">
                  <a16:creationId xmlns:a16="http://schemas.microsoft.com/office/drawing/2014/main" id="{3A2C783A-4EEE-481B-815A-A1BB14F44B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85338" y="4460675"/>
              <a:ext cx="1080904" cy="1080902"/>
            </a:xfrm>
            <a:prstGeom prst="ellipse">
              <a:avLst/>
            </a:prstGeom>
            <a:blipFill dpi="0" rotWithShape="1">
              <a:blip r:embed="rId4">
                <a:duotone>
                  <a:schemeClr val="accent1">
                    <a:shade val="45000"/>
                    <a:satMod val="135000"/>
                  </a:schemeClr>
                  <a:prstClr val="white"/>
                </a:duotone>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9" name="Oval 28">
              <a:extLst>
                <a:ext uri="{FF2B5EF4-FFF2-40B4-BE49-F238E27FC236}">
                  <a16:creationId xmlns:a16="http://schemas.microsoft.com/office/drawing/2014/main" id="{A0186437-0053-4886-B612-804E4DC903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pic>
        <p:nvPicPr>
          <p:cNvPr id="6" name="Graphic 5" descr="Laptop">
            <a:extLst>
              <a:ext uri="{FF2B5EF4-FFF2-40B4-BE49-F238E27FC236}">
                <a16:creationId xmlns:a16="http://schemas.microsoft.com/office/drawing/2014/main" id="{53EBECEB-4B6B-B6E4-3C4A-524EDDE4E03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33915" y="1686320"/>
            <a:ext cx="3416725" cy="3416725"/>
          </a:xfrm>
          <a:prstGeom prst="rect">
            <a:avLst/>
          </a:prstGeom>
        </p:spPr>
      </p:pic>
    </p:spTree>
    <p:extLst>
      <p:ext uri="{BB962C8B-B14F-4D97-AF65-F5344CB8AC3E}">
        <p14:creationId xmlns:p14="http://schemas.microsoft.com/office/powerpoint/2010/main" val="26208066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FCA88C2-C73C-4062-A097-8FBCE3090B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3981C21-E132-4402-B31B-D725C1CE77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53241"/>
            <a:ext cx="109087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A685C77-4E84-486A-9AE5-F3635BE98E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2" y="822324"/>
            <a:ext cx="5149596" cy="5228279"/>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EAEE64-D8C7-3EC7-9A25-31203B79A65E}"/>
              </a:ext>
            </a:extLst>
          </p:cNvPr>
          <p:cNvSpPr>
            <a:spLocks noGrp="1"/>
          </p:cNvSpPr>
          <p:nvPr>
            <p:ph type="title"/>
          </p:nvPr>
        </p:nvSpPr>
        <p:spPr>
          <a:xfrm>
            <a:off x="1286934" y="1465790"/>
            <a:ext cx="3860798" cy="3941345"/>
          </a:xfrm>
        </p:spPr>
        <p:txBody>
          <a:bodyPr>
            <a:normAutofit/>
          </a:bodyPr>
          <a:lstStyle/>
          <a:p>
            <a:r>
              <a:rPr lang="en-GB" sz="6000"/>
              <a:t>What is online bias?</a:t>
            </a:r>
          </a:p>
        </p:txBody>
      </p:sp>
      <p:sp>
        <p:nvSpPr>
          <p:cNvPr id="3" name="Content Placeholder 2">
            <a:extLst>
              <a:ext uri="{FF2B5EF4-FFF2-40B4-BE49-F238E27FC236}">
                <a16:creationId xmlns:a16="http://schemas.microsoft.com/office/drawing/2014/main" id="{1357EAF1-0D9F-22C6-3A3D-F8A9FFAB031B}"/>
              </a:ext>
            </a:extLst>
          </p:cNvPr>
          <p:cNvSpPr>
            <a:spLocks noGrp="1"/>
          </p:cNvSpPr>
          <p:nvPr>
            <p:ph idx="1"/>
          </p:nvPr>
        </p:nvSpPr>
        <p:spPr>
          <a:xfrm>
            <a:off x="6417733" y="1359090"/>
            <a:ext cx="5132665" cy="4048046"/>
          </a:xfrm>
        </p:spPr>
        <p:txBody>
          <a:bodyPr anchor="ctr">
            <a:normAutofit/>
          </a:bodyPr>
          <a:lstStyle/>
          <a:p>
            <a:r>
              <a:rPr lang="en-GB" dirty="0"/>
              <a:t>Online Bias is when someone or a group tries to shape opinions by overstating facts or not sharing all the information, it’s called bias. Online, there’s a lot of content, and it’s hard for young people to tell the difference between true information and biased stories. People often have a hidden agenda when promoting information online. They may be aiming to influence public perception, promote a specific ideology, or getting attention for financial or personal gain.</a:t>
            </a:r>
          </a:p>
        </p:txBody>
      </p:sp>
      <p:sp>
        <p:nvSpPr>
          <p:cNvPr id="14" name="Rectangle 13">
            <a:extLst>
              <a:ext uri="{FF2B5EF4-FFF2-40B4-BE49-F238E27FC236}">
                <a16:creationId xmlns:a16="http://schemas.microsoft.com/office/drawing/2014/main" id="{E55C1C3E-5158-47F3-8FD9-14B22C3E6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121662"/>
            <a:ext cx="109087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11039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964958D-AF5D-4863-B5FB-83F6B8CB1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0"/>
            <a:ext cx="12188656"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47B2FE-C35F-A181-AE53-E918FA826D69}"/>
              </a:ext>
            </a:extLst>
          </p:cNvPr>
          <p:cNvSpPr>
            <a:spLocks noGrp="1"/>
          </p:cNvSpPr>
          <p:nvPr>
            <p:ph type="title"/>
          </p:nvPr>
        </p:nvSpPr>
        <p:spPr>
          <a:xfrm>
            <a:off x="4970109" y="484632"/>
            <a:ext cx="6730277" cy="1609344"/>
          </a:xfrm>
          <a:ln>
            <a:noFill/>
          </a:ln>
        </p:spPr>
        <p:txBody>
          <a:bodyPr>
            <a:normAutofit/>
          </a:bodyPr>
          <a:lstStyle/>
          <a:p>
            <a:r>
              <a:rPr lang="en-GB" sz="4800"/>
              <a:t>What to look for</a:t>
            </a:r>
          </a:p>
        </p:txBody>
      </p:sp>
      <p:pic>
        <p:nvPicPr>
          <p:cNvPr id="5" name="Picture 4" descr="Wood human figure">
            <a:extLst>
              <a:ext uri="{FF2B5EF4-FFF2-40B4-BE49-F238E27FC236}">
                <a16:creationId xmlns:a16="http://schemas.microsoft.com/office/drawing/2014/main" id="{3F28C267-35F6-6E21-8BB0-8D694A7C4C9B}"/>
              </a:ext>
            </a:extLst>
          </p:cNvPr>
          <p:cNvPicPr>
            <a:picLocks noChangeAspect="1"/>
          </p:cNvPicPr>
          <p:nvPr/>
        </p:nvPicPr>
        <p:blipFill>
          <a:blip r:embed="rId4"/>
          <a:srcRect l="2100" r="52672" b="-1"/>
          <a:stretch/>
        </p:blipFill>
        <p:spPr>
          <a:xfrm>
            <a:off x="3344" y="10"/>
            <a:ext cx="4646726" cy="6857990"/>
          </a:xfrm>
          <a:prstGeom prst="rect">
            <a:avLst/>
          </a:prstGeom>
        </p:spPr>
      </p:pic>
      <p:sp>
        <p:nvSpPr>
          <p:cNvPr id="3" name="Content Placeholder 2">
            <a:extLst>
              <a:ext uri="{FF2B5EF4-FFF2-40B4-BE49-F238E27FC236}">
                <a16:creationId xmlns:a16="http://schemas.microsoft.com/office/drawing/2014/main" id="{200560D7-E9DA-4C41-164A-30E9A45A57C7}"/>
              </a:ext>
            </a:extLst>
          </p:cNvPr>
          <p:cNvSpPr>
            <a:spLocks noGrp="1"/>
          </p:cNvSpPr>
          <p:nvPr>
            <p:ph idx="1"/>
          </p:nvPr>
        </p:nvSpPr>
        <p:spPr>
          <a:xfrm>
            <a:off x="4970109" y="2121408"/>
            <a:ext cx="6730276" cy="4050792"/>
          </a:xfrm>
        </p:spPr>
        <p:txBody>
          <a:bodyPr>
            <a:normAutofit/>
          </a:bodyPr>
          <a:lstStyle/>
          <a:p>
            <a:r>
              <a:rPr lang="en-GB" sz="1800"/>
              <a:t>Heavily opinionated or one-sided</a:t>
            </a:r>
          </a:p>
          <a:p>
            <a:r>
              <a:rPr lang="en-GB" sz="1800"/>
              <a:t>Relies on unsupported or unsubstantiated claims</a:t>
            </a:r>
          </a:p>
          <a:p>
            <a:r>
              <a:rPr lang="en-GB" sz="1800"/>
              <a:t>Presents highly selected facts that lean to a certain outcome</a:t>
            </a:r>
          </a:p>
          <a:p>
            <a:r>
              <a:rPr lang="en-GB" sz="1800"/>
              <a:t>Pretends to present facts, but offers only opinion</a:t>
            </a:r>
          </a:p>
          <a:p>
            <a:r>
              <a:rPr lang="en-GB" sz="1800"/>
              <a:t>Uses extreme or inappropriate language</a:t>
            </a:r>
          </a:p>
          <a:p>
            <a:r>
              <a:rPr lang="en-GB" sz="1800"/>
              <a:t>Tries to persuade you to think a certain way with no regard for factual evidence</a:t>
            </a:r>
          </a:p>
          <a:p>
            <a:r>
              <a:rPr lang="en-GB" sz="1800"/>
              <a:t>The author is unidentifiable, lacks expertise, or writes on unrelated topics</a:t>
            </a:r>
          </a:p>
          <a:p>
            <a:r>
              <a:rPr lang="en-GB" sz="1800"/>
              <a:t>Is entertainment-based or a form of parody or satire</a:t>
            </a:r>
          </a:p>
          <a:p>
            <a:r>
              <a:rPr lang="en-GB" sz="1800"/>
              <a:t>Tries to sell you something in disguise</a:t>
            </a:r>
          </a:p>
        </p:txBody>
      </p:sp>
      <p:grpSp>
        <p:nvGrpSpPr>
          <p:cNvPr id="11" name="Group 10">
            <a:extLst>
              <a:ext uri="{FF2B5EF4-FFF2-40B4-BE49-F238E27FC236}">
                <a16:creationId xmlns:a16="http://schemas.microsoft.com/office/drawing/2014/main" id="{11002ACD-3B0C-4885-8754-8A00E926FE4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2" name="Oval 11">
              <a:extLst>
                <a:ext uri="{FF2B5EF4-FFF2-40B4-BE49-F238E27FC236}">
                  <a16:creationId xmlns:a16="http://schemas.microsoft.com/office/drawing/2014/main" id="{DF0313CD-4196-4456-A70D-5EE2B995BA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5">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80DE0B32-9EE8-4975-AD48-3855B0A82A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1974767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4C2B5-7069-1090-FB32-E906BC7E2146}"/>
              </a:ext>
            </a:extLst>
          </p:cNvPr>
          <p:cNvSpPr>
            <a:spLocks noGrp="1"/>
          </p:cNvSpPr>
          <p:nvPr>
            <p:ph type="title"/>
          </p:nvPr>
        </p:nvSpPr>
        <p:spPr>
          <a:xfrm>
            <a:off x="1069848" y="484632"/>
            <a:ext cx="10058400" cy="1609344"/>
          </a:xfrm>
        </p:spPr>
        <p:txBody>
          <a:bodyPr>
            <a:normAutofit/>
          </a:bodyPr>
          <a:lstStyle/>
          <a:p>
            <a:r>
              <a:rPr lang="en-GB" dirty="0"/>
              <a:t>Resources</a:t>
            </a:r>
          </a:p>
        </p:txBody>
      </p:sp>
      <p:sp>
        <p:nvSpPr>
          <p:cNvPr id="9" name="Rectangle 8">
            <a:extLst>
              <a:ext uri="{FF2B5EF4-FFF2-40B4-BE49-F238E27FC236}">
                <a16:creationId xmlns:a16="http://schemas.microsoft.com/office/drawing/2014/main" id="{3FD711E9-7F79-40A9-8D9E-4AE293C15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2013293"/>
            <a:ext cx="10058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C02B1C49-DD20-70E7-0107-5CF94BC1245F}"/>
              </a:ext>
            </a:extLst>
          </p:cNvPr>
          <p:cNvGraphicFramePr>
            <a:graphicFrameLocks noGrp="1"/>
          </p:cNvGraphicFramePr>
          <p:nvPr>
            <p:ph idx="1"/>
            <p:extLst>
              <p:ext uri="{D42A27DB-BD31-4B8C-83A1-F6EECF244321}">
                <p14:modId xmlns:p14="http://schemas.microsoft.com/office/powerpoint/2010/main" val="1042198922"/>
              </p:ext>
            </p:extLst>
          </p:nvPr>
        </p:nvGraphicFramePr>
        <p:xfrm>
          <a:off x="1069975" y="2385390"/>
          <a:ext cx="10058400" cy="36178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888359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F0868-C18B-789D-8A78-94799CFACC61}"/>
              </a:ext>
            </a:extLst>
          </p:cNvPr>
          <p:cNvSpPr>
            <a:spLocks noGrp="1"/>
          </p:cNvSpPr>
          <p:nvPr>
            <p:ph type="title"/>
          </p:nvPr>
        </p:nvSpPr>
        <p:spPr>
          <a:xfrm>
            <a:off x="1069848" y="0"/>
            <a:ext cx="10058400" cy="1609344"/>
          </a:xfrm>
        </p:spPr>
        <p:txBody>
          <a:bodyPr/>
          <a:lstStyle/>
          <a:p>
            <a:r>
              <a:rPr lang="en-GB"/>
              <a:t>What is prevent?</a:t>
            </a:r>
            <a:endParaRPr lang="en-GB" dirty="0"/>
          </a:p>
        </p:txBody>
      </p:sp>
      <p:graphicFrame>
        <p:nvGraphicFramePr>
          <p:cNvPr id="9" name="Content Placeholder 2">
            <a:extLst>
              <a:ext uri="{FF2B5EF4-FFF2-40B4-BE49-F238E27FC236}">
                <a16:creationId xmlns:a16="http://schemas.microsoft.com/office/drawing/2014/main" id="{65AC9A30-F8ED-EB20-F4C8-39C9C56E1DDB}"/>
              </a:ext>
            </a:extLst>
          </p:cNvPr>
          <p:cNvGraphicFramePr>
            <a:graphicFrameLocks noGrp="1"/>
          </p:cNvGraphicFramePr>
          <p:nvPr>
            <p:ph idx="1"/>
          </p:nvPr>
        </p:nvGraphicFramePr>
        <p:xfrm>
          <a:off x="1069848" y="1285334"/>
          <a:ext cx="10058400" cy="2047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Online Media 6" title="Prevent duty animation - public sector staff working together to stop radicalisation">
            <a:hlinkClick r:id="" action="ppaction://media"/>
            <a:extLst>
              <a:ext uri="{FF2B5EF4-FFF2-40B4-BE49-F238E27FC236}">
                <a16:creationId xmlns:a16="http://schemas.microsoft.com/office/drawing/2014/main" id="{41E8B02C-3579-307D-B325-7A38364039BC}"/>
              </a:ext>
            </a:extLst>
          </p:cNvPr>
          <p:cNvPicPr>
            <a:picLocks noRot="1" noChangeAspect="1"/>
          </p:cNvPicPr>
          <p:nvPr>
            <a:videoFile r:link="rId1"/>
          </p:nvPr>
        </p:nvPicPr>
        <p:blipFill>
          <a:blip r:embed="rId8"/>
          <a:stretch>
            <a:fillRect/>
          </a:stretch>
        </p:blipFill>
        <p:spPr>
          <a:xfrm>
            <a:off x="1333850" y="3333254"/>
            <a:ext cx="9713595" cy="3524746"/>
          </a:xfrm>
          <a:prstGeom prst="rect">
            <a:avLst/>
          </a:prstGeom>
        </p:spPr>
      </p:pic>
    </p:spTree>
    <p:extLst>
      <p:ext uri="{BB962C8B-B14F-4D97-AF65-F5344CB8AC3E}">
        <p14:creationId xmlns:p14="http://schemas.microsoft.com/office/powerpoint/2010/main" val="1110775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362E11DD-B54B-4751-9C17-39DAF9EF46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C9CE262-F0C7-F3F0-7056-D82E7BCAA620}"/>
              </a:ext>
            </a:extLst>
          </p:cNvPr>
          <p:cNvSpPr>
            <a:spLocks noGrp="1"/>
          </p:cNvSpPr>
          <p:nvPr>
            <p:ph type="title"/>
          </p:nvPr>
        </p:nvSpPr>
        <p:spPr>
          <a:xfrm>
            <a:off x="382279" y="-261817"/>
            <a:ext cx="6743844" cy="1609344"/>
          </a:xfrm>
        </p:spPr>
        <p:txBody>
          <a:bodyPr>
            <a:normAutofit/>
          </a:bodyPr>
          <a:lstStyle/>
          <a:p>
            <a:r>
              <a:rPr lang="en-GB" sz="4800" dirty="0"/>
              <a:t>What is radicalisation?</a:t>
            </a:r>
          </a:p>
        </p:txBody>
      </p:sp>
      <p:sp>
        <p:nvSpPr>
          <p:cNvPr id="3" name="Content Placeholder 2">
            <a:extLst>
              <a:ext uri="{FF2B5EF4-FFF2-40B4-BE49-F238E27FC236}">
                <a16:creationId xmlns:a16="http://schemas.microsoft.com/office/drawing/2014/main" id="{56791DEB-02C5-73EF-3C33-54B24A37A048}"/>
              </a:ext>
            </a:extLst>
          </p:cNvPr>
          <p:cNvSpPr>
            <a:spLocks noGrp="1"/>
          </p:cNvSpPr>
          <p:nvPr>
            <p:ph idx="1"/>
          </p:nvPr>
        </p:nvSpPr>
        <p:spPr>
          <a:xfrm>
            <a:off x="382279" y="1123032"/>
            <a:ext cx="6743845" cy="5734968"/>
          </a:xfrm>
        </p:spPr>
        <p:txBody>
          <a:bodyPr>
            <a:noAutofit/>
          </a:bodyPr>
          <a:lstStyle/>
          <a:p>
            <a:pPr algn="just"/>
            <a:r>
              <a:rPr lang="en-GB" sz="1600" b="0" i="0" dirty="0">
                <a:effectLst/>
                <a:latin typeface="HKGrotesk"/>
              </a:rPr>
              <a:t>Radicalisation is when a person develops extreme views or beliefs that support terrorist groups or activities.</a:t>
            </a:r>
          </a:p>
          <a:p>
            <a:pPr algn="just"/>
            <a:r>
              <a:rPr lang="en-GB" sz="1600" b="0" i="0" dirty="0">
                <a:effectLst/>
                <a:latin typeface="HKGrotesk"/>
              </a:rPr>
              <a:t>There are many ways that a person could become radicalised, and people can become exposed to radicalising influences in-person, or online.</a:t>
            </a:r>
          </a:p>
          <a:p>
            <a:pPr algn="just"/>
            <a:r>
              <a:rPr lang="en-GB" sz="1600" b="0" i="0" dirty="0">
                <a:effectLst/>
                <a:latin typeface="HKGrotesk"/>
              </a:rPr>
              <a:t>A person’s susceptibility to radicalisation may be linked to their vulnerability. A person can be vulnerable if they need special care, support or protection because of age, disability, risk of abuse, or neglect.</a:t>
            </a:r>
          </a:p>
          <a:p>
            <a:pPr algn="just"/>
            <a:r>
              <a:rPr lang="en-GB" sz="1600" b="0" i="0" dirty="0">
                <a:effectLst/>
                <a:latin typeface="HKGrotesk"/>
              </a:rPr>
              <a:t>There is no single route to radicalisation, however, there are certain behaviours you can watch out for that we often see when someone is being led down the path of extremism, here are some examples;</a:t>
            </a:r>
          </a:p>
          <a:p>
            <a:pPr algn="just">
              <a:buFont typeface="Arial" panose="020B0604020202020204" pitchFamily="34" charset="0"/>
              <a:buChar char="•"/>
            </a:pPr>
            <a:r>
              <a:rPr lang="en-GB" sz="1600" b="0" i="0" dirty="0">
                <a:effectLst/>
                <a:latin typeface="HKGrotesk"/>
              </a:rPr>
              <a:t>Being influence or controlled by a group</a:t>
            </a:r>
          </a:p>
          <a:p>
            <a:pPr algn="just">
              <a:buFont typeface="Arial" panose="020B0604020202020204" pitchFamily="34" charset="0"/>
              <a:buChar char="•"/>
            </a:pPr>
            <a:r>
              <a:rPr lang="en-GB" sz="1600" b="0" i="0" dirty="0">
                <a:effectLst/>
                <a:latin typeface="HKGrotesk"/>
              </a:rPr>
              <a:t>Need for identify, meaning and belonging</a:t>
            </a:r>
          </a:p>
          <a:p>
            <a:pPr algn="just">
              <a:buFont typeface="Arial" panose="020B0604020202020204" pitchFamily="34" charset="0"/>
              <a:buChar char="•"/>
            </a:pPr>
            <a:r>
              <a:rPr lang="en-GB" sz="1600" b="0" i="0" dirty="0">
                <a:effectLst/>
                <a:latin typeface="HKGrotesk"/>
              </a:rPr>
              <a:t>An obsessive or angry desire for change or ‘something to be done’</a:t>
            </a:r>
          </a:p>
          <a:p>
            <a:pPr algn="just">
              <a:buFont typeface="Arial" panose="020B0604020202020204" pitchFamily="34" charset="0"/>
              <a:buChar char="•"/>
            </a:pPr>
            <a:r>
              <a:rPr lang="en-GB" sz="1600" b="0" i="0" dirty="0">
                <a:effectLst/>
                <a:latin typeface="HKGrotesk"/>
              </a:rPr>
              <a:t>Spending an increasing amount of time online and sharing extreme view on social media</a:t>
            </a:r>
          </a:p>
          <a:p>
            <a:pPr algn="just">
              <a:buFont typeface="Arial" panose="020B0604020202020204" pitchFamily="34" charset="0"/>
              <a:buChar char="•"/>
            </a:pPr>
            <a:r>
              <a:rPr lang="en-GB" sz="1600" b="0" i="0" dirty="0">
                <a:effectLst/>
                <a:latin typeface="HKGrotesk"/>
              </a:rPr>
              <a:t>Personal crisis</a:t>
            </a:r>
          </a:p>
          <a:p>
            <a:pPr algn="just">
              <a:buFont typeface="Arial" panose="020B0604020202020204" pitchFamily="34" charset="0"/>
              <a:buChar char="•"/>
            </a:pPr>
            <a:r>
              <a:rPr lang="en-GB" sz="1600" b="0" i="0" dirty="0">
                <a:effectLst/>
                <a:latin typeface="HKGrotesk"/>
              </a:rPr>
              <a:t>Looking to blame others</a:t>
            </a:r>
          </a:p>
          <a:p>
            <a:pPr algn="just">
              <a:buFont typeface="Arial" panose="020B0604020202020204" pitchFamily="34" charset="0"/>
              <a:buChar char="•"/>
            </a:pPr>
            <a:r>
              <a:rPr lang="en-GB" sz="1600" b="0" i="0" dirty="0">
                <a:effectLst/>
                <a:latin typeface="HKGrotesk"/>
              </a:rPr>
              <a:t>Desire for status of a need to dominate.</a:t>
            </a:r>
          </a:p>
        </p:txBody>
      </p:sp>
      <p:grpSp>
        <p:nvGrpSpPr>
          <p:cNvPr id="25" name="Group 24">
            <a:extLst>
              <a:ext uri="{FF2B5EF4-FFF2-40B4-BE49-F238E27FC236}">
                <a16:creationId xmlns:a16="http://schemas.microsoft.com/office/drawing/2014/main" id="{B55DE4E1-F219-45A4-96D9-9A86D0E4DBD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26" name="Oval 25">
              <a:extLst>
                <a:ext uri="{FF2B5EF4-FFF2-40B4-BE49-F238E27FC236}">
                  <a16:creationId xmlns:a16="http://schemas.microsoft.com/office/drawing/2014/main" id="{3601C3FF-4A5D-437C-B3DB-A53B99D308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7" name="Oval 26">
              <a:extLst>
                <a:ext uri="{FF2B5EF4-FFF2-40B4-BE49-F238E27FC236}">
                  <a16:creationId xmlns:a16="http://schemas.microsoft.com/office/drawing/2014/main" id="{61B1BDC9-B583-4F65-8FE9-E2CBE71D93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pic>
        <p:nvPicPr>
          <p:cNvPr id="1030" name="Picture 6" descr="New campaign launched warning of radicalisation - Radio Exe">
            <a:extLst>
              <a:ext uri="{FF2B5EF4-FFF2-40B4-BE49-F238E27FC236}">
                <a16:creationId xmlns:a16="http://schemas.microsoft.com/office/drawing/2014/main" id="{C701F259-667A-85C0-F32C-2220324A9D8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35837" y="0"/>
            <a:ext cx="4856163"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362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2D96F-657A-3005-2610-07C8E8E14723}"/>
              </a:ext>
            </a:extLst>
          </p:cNvPr>
          <p:cNvSpPr>
            <a:spLocks noGrp="1"/>
          </p:cNvSpPr>
          <p:nvPr>
            <p:ph type="title"/>
          </p:nvPr>
        </p:nvSpPr>
        <p:spPr>
          <a:xfrm>
            <a:off x="1069848" y="0"/>
            <a:ext cx="10058400" cy="1609344"/>
          </a:xfrm>
        </p:spPr>
        <p:txBody>
          <a:bodyPr/>
          <a:lstStyle/>
          <a:p>
            <a:r>
              <a:rPr lang="en-GB" dirty="0"/>
              <a:t>How to prevent </a:t>
            </a:r>
            <a:r>
              <a:rPr lang="en-GB" sz="5400" dirty="0"/>
              <a:t>radicalisation</a:t>
            </a:r>
            <a:endParaRPr lang="en-GB" dirty="0"/>
          </a:p>
        </p:txBody>
      </p:sp>
      <p:sp>
        <p:nvSpPr>
          <p:cNvPr id="3" name="Content Placeholder 2">
            <a:extLst>
              <a:ext uri="{FF2B5EF4-FFF2-40B4-BE49-F238E27FC236}">
                <a16:creationId xmlns:a16="http://schemas.microsoft.com/office/drawing/2014/main" id="{097E9EEB-6444-269A-2B93-D1128A0B600E}"/>
              </a:ext>
            </a:extLst>
          </p:cNvPr>
          <p:cNvSpPr>
            <a:spLocks noGrp="1"/>
          </p:cNvSpPr>
          <p:nvPr>
            <p:ph idx="1"/>
          </p:nvPr>
        </p:nvSpPr>
        <p:spPr>
          <a:xfrm>
            <a:off x="1069848" y="1403604"/>
            <a:ext cx="10058400" cy="4050792"/>
          </a:xfrm>
        </p:spPr>
        <p:txBody>
          <a:bodyPr/>
          <a:lstStyle/>
          <a:p>
            <a:pPr algn="just"/>
            <a:r>
              <a:rPr lang="en-GB" b="0" i="0" dirty="0">
                <a:solidFill>
                  <a:srgbClr val="1D2123"/>
                </a:solidFill>
                <a:effectLst/>
                <a:latin typeface="HKGrotesk"/>
              </a:rPr>
              <a:t>If you are concerned that someone was at risk of radicalisation speak to any member of staff who will alert the safeguarding team. </a:t>
            </a:r>
          </a:p>
          <a:p>
            <a:pPr algn="just"/>
            <a:r>
              <a:rPr lang="en-GB" dirty="0">
                <a:solidFill>
                  <a:srgbClr val="1D2123"/>
                </a:solidFill>
                <a:latin typeface="HKGrotesk"/>
              </a:rPr>
              <a:t>A person of any age can be at risk of radicalisation. </a:t>
            </a:r>
            <a:endParaRPr lang="en-GB" b="0" i="0" dirty="0">
              <a:solidFill>
                <a:srgbClr val="1D2123"/>
              </a:solidFill>
              <a:effectLst/>
              <a:latin typeface="HKGrotesk"/>
            </a:endParaRPr>
          </a:p>
        </p:txBody>
      </p:sp>
      <p:pic>
        <p:nvPicPr>
          <p:cNvPr id="6" name="Online Media 5" title="Prevent - Referrals best practice">
            <a:hlinkClick r:id="" action="ppaction://media"/>
            <a:extLst>
              <a:ext uri="{FF2B5EF4-FFF2-40B4-BE49-F238E27FC236}">
                <a16:creationId xmlns:a16="http://schemas.microsoft.com/office/drawing/2014/main" id="{EA40BE77-73EE-3262-84B7-18A4FC428320}"/>
              </a:ext>
            </a:extLst>
          </p:cNvPr>
          <p:cNvPicPr>
            <a:picLocks noRot="1" noChangeAspect="1"/>
          </p:cNvPicPr>
          <p:nvPr>
            <a:videoFile r:link="rId1"/>
          </p:nvPr>
        </p:nvPicPr>
        <p:blipFill>
          <a:blip r:embed="rId3"/>
          <a:stretch>
            <a:fillRect/>
          </a:stretch>
        </p:blipFill>
        <p:spPr>
          <a:xfrm>
            <a:off x="1288869" y="3010771"/>
            <a:ext cx="9379131" cy="3429000"/>
          </a:xfrm>
          <a:prstGeom prst="rect">
            <a:avLst/>
          </a:prstGeom>
        </p:spPr>
      </p:pic>
    </p:spTree>
    <p:extLst>
      <p:ext uri="{BB962C8B-B14F-4D97-AF65-F5344CB8AC3E}">
        <p14:creationId xmlns:p14="http://schemas.microsoft.com/office/powerpoint/2010/main" val="1520326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49A7D3-684C-4C59-A4B6-7B308A6AD3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7B1087B-C592-40E7-B532-60B453A2FE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4AE7447-E8F8-4A0F-9E3D-94842BFF88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85981F80-69EE-4E2B-82A8-47FDFD7720A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9215" y="4068923"/>
            <a:ext cx="1080904" cy="1080902"/>
            <a:chOff x="9685338" y="4460675"/>
            <a:chExt cx="1080904" cy="1080902"/>
          </a:xfrm>
        </p:grpSpPr>
        <p:sp>
          <p:nvSpPr>
            <p:cNvPr id="16" name="Oval 15">
              <a:extLst>
                <a:ext uri="{FF2B5EF4-FFF2-40B4-BE49-F238E27FC236}">
                  <a16:creationId xmlns:a16="http://schemas.microsoft.com/office/drawing/2014/main" id="{46CE0473-0B07-47EE-A016-EBD87F2C8C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7" name="Oval 16">
              <a:extLst>
                <a:ext uri="{FF2B5EF4-FFF2-40B4-BE49-F238E27FC236}">
                  <a16:creationId xmlns:a16="http://schemas.microsoft.com/office/drawing/2014/main" id="{EDD0D1E4-DFCA-4DF0-9D37-571A5F529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useBgFill="1">
        <p:nvSpPr>
          <p:cNvPr id="19" name="Rectangle 18">
            <a:extLst>
              <a:ext uri="{FF2B5EF4-FFF2-40B4-BE49-F238E27FC236}">
                <a16:creationId xmlns:a16="http://schemas.microsoft.com/office/drawing/2014/main" id="{EDF3BDB2-0586-430E-811A-74BAFDEE66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1" name="Rectangle 20">
            <a:extLst>
              <a:ext uri="{FF2B5EF4-FFF2-40B4-BE49-F238E27FC236}">
                <a16:creationId xmlns:a16="http://schemas.microsoft.com/office/drawing/2014/main" id="{821E305B-0351-4E03-8C1B-F23D3A346E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5152" y="928117"/>
            <a:ext cx="6629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C848660-F9C2-4F86-A218-6AE0FB4CCC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1336" y="1110053"/>
            <a:ext cx="6630506" cy="4580301"/>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FAE7E6B-91A0-B71C-8C1D-044EA0A581EC}"/>
              </a:ext>
            </a:extLst>
          </p:cNvPr>
          <p:cNvSpPr>
            <a:spLocks noGrp="1"/>
          </p:cNvSpPr>
          <p:nvPr>
            <p:ph type="title"/>
          </p:nvPr>
        </p:nvSpPr>
        <p:spPr>
          <a:xfrm>
            <a:off x="4961376" y="1432223"/>
            <a:ext cx="6057144" cy="3357976"/>
          </a:xfrm>
        </p:spPr>
        <p:txBody>
          <a:bodyPr vert="horz" lIns="91440" tIns="45720" rIns="91440" bIns="45720" rtlCol="0" anchor="ctr">
            <a:normAutofit/>
          </a:bodyPr>
          <a:lstStyle/>
          <a:p>
            <a:pPr>
              <a:lnSpc>
                <a:spcPct val="80000"/>
              </a:lnSpc>
            </a:pPr>
            <a:r>
              <a:rPr lang="en-US" sz="8000" dirty="0">
                <a:blipFill dpi="0" rotWithShape="1">
                  <a:blip r:embed="rId4"/>
                  <a:srcRect/>
                  <a:tile tx="6350" ty="-127000" sx="65000" sy="64000" flip="none" algn="tl"/>
                </a:blipFill>
              </a:rPr>
              <a:t>Online Misogyny</a:t>
            </a:r>
          </a:p>
        </p:txBody>
      </p:sp>
      <p:sp>
        <p:nvSpPr>
          <p:cNvPr id="25" name="Rectangle 24">
            <a:extLst>
              <a:ext uri="{FF2B5EF4-FFF2-40B4-BE49-F238E27FC236}">
                <a16:creationId xmlns:a16="http://schemas.microsoft.com/office/drawing/2014/main" id="{5CABD882-B7CE-4433-B509-99205DB70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5152" y="5780565"/>
            <a:ext cx="6629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49F6A645-6137-4F43-8E88-D91CC337D5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6920" y="5257800"/>
            <a:ext cx="1080904" cy="1080902"/>
            <a:chOff x="9685338" y="4460675"/>
            <a:chExt cx="1080904" cy="1080902"/>
          </a:xfrm>
        </p:grpSpPr>
        <p:sp>
          <p:nvSpPr>
            <p:cNvPr id="28" name="Oval 27">
              <a:extLst>
                <a:ext uri="{FF2B5EF4-FFF2-40B4-BE49-F238E27FC236}">
                  <a16:creationId xmlns:a16="http://schemas.microsoft.com/office/drawing/2014/main" id="{3A2C783A-4EEE-481B-815A-A1BB14F44B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85338" y="4460675"/>
              <a:ext cx="1080904" cy="1080902"/>
            </a:xfrm>
            <a:prstGeom prst="ellipse">
              <a:avLst/>
            </a:prstGeom>
            <a:blipFill dpi="0" rotWithShape="1">
              <a:blip r:embed="rId4">
                <a:duotone>
                  <a:schemeClr val="accent1">
                    <a:shade val="45000"/>
                    <a:satMod val="135000"/>
                  </a:schemeClr>
                  <a:prstClr val="white"/>
                </a:duotone>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9" name="Oval 28">
              <a:extLst>
                <a:ext uri="{FF2B5EF4-FFF2-40B4-BE49-F238E27FC236}">
                  <a16:creationId xmlns:a16="http://schemas.microsoft.com/office/drawing/2014/main" id="{A0186437-0053-4886-B612-804E4DC903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pic>
        <p:nvPicPr>
          <p:cNvPr id="6" name="Graphic 5" descr="Laptop">
            <a:extLst>
              <a:ext uri="{FF2B5EF4-FFF2-40B4-BE49-F238E27FC236}">
                <a16:creationId xmlns:a16="http://schemas.microsoft.com/office/drawing/2014/main" id="{0F46D50D-4AF3-5F75-B546-5B23B72AC53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33915" y="1686320"/>
            <a:ext cx="3416725" cy="3416725"/>
          </a:xfrm>
          <a:prstGeom prst="rect">
            <a:avLst/>
          </a:prstGeom>
        </p:spPr>
      </p:pic>
    </p:spTree>
    <p:extLst>
      <p:ext uri="{BB962C8B-B14F-4D97-AF65-F5344CB8AC3E}">
        <p14:creationId xmlns:p14="http://schemas.microsoft.com/office/powerpoint/2010/main" val="1088828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nodeType="withEffect">
                                  <p:stCondLst>
                                    <p:cond delay="500"/>
                                  </p:stCondLst>
                                  <p:iterate>
                                    <p:tmPct val="10000"/>
                                  </p:iterate>
                                  <p:childTnLst>
                                    <p:set>
                                      <p:cBhvr>
                                        <p:cTn id="9" dur="1" fill="hold">
                                          <p:stCondLst>
                                            <p:cond delay="0"/>
                                          </p:stCondLst>
                                        </p:cTn>
                                        <p:tgtEl>
                                          <p:spTgt spid="6"/>
                                        </p:tgtEl>
                                        <p:attrNameLst>
                                          <p:attrName>style.visibility</p:attrName>
                                        </p:attrNameLst>
                                      </p:cBhvr>
                                      <p:to>
                                        <p:strVal val="visible"/>
                                      </p:to>
                                    </p:set>
                                    <p:animEffect transition="in" filter="fade">
                                      <p:cBhvr>
                                        <p:cTn id="10"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9" name="Rectangle 3078">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1" name="Rectangle 3080">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3083" name="Rectangle 3082">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3085" name="Rectangle 3084">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 name="Title 1">
            <a:extLst>
              <a:ext uri="{FF2B5EF4-FFF2-40B4-BE49-F238E27FC236}">
                <a16:creationId xmlns:a16="http://schemas.microsoft.com/office/drawing/2014/main" id="{C4B0474E-AA38-A43D-C4B9-AA4A6D774F17}"/>
              </a:ext>
            </a:extLst>
          </p:cNvPr>
          <p:cNvSpPr>
            <a:spLocks noGrp="1"/>
          </p:cNvSpPr>
          <p:nvPr>
            <p:ph type="title"/>
          </p:nvPr>
        </p:nvSpPr>
        <p:spPr>
          <a:xfrm>
            <a:off x="1069848" y="484632"/>
            <a:ext cx="10058400" cy="1609344"/>
          </a:xfrm>
        </p:spPr>
        <p:txBody>
          <a:bodyPr>
            <a:normAutofit/>
          </a:bodyPr>
          <a:lstStyle/>
          <a:p>
            <a:r>
              <a:rPr lang="en-GB" dirty="0"/>
              <a:t>What is </a:t>
            </a:r>
            <a:r>
              <a:rPr lang="en-US" dirty="0"/>
              <a:t>Online Misogyny?</a:t>
            </a:r>
            <a:endParaRPr lang="en-GB" dirty="0"/>
          </a:p>
        </p:txBody>
      </p:sp>
      <p:pic>
        <p:nvPicPr>
          <p:cNvPr id="3074" name="Picture 2" descr="Online Misogyny | Teaching Resources">
            <a:extLst>
              <a:ext uri="{FF2B5EF4-FFF2-40B4-BE49-F238E27FC236}">
                <a16:creationId xmlns:a16="http://schemas.microsoft.com/office/drawing/2014/main" id="{9F7E769C-78EE-A3EA-25B6-70D1FCF259C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r="2319" b="1"/>
          <a:stretch/>
        </p:blipFill>
        <p:spPr bwMode="auto">
          <a:xfrm>
            <a:off x="6118696" y="2114489"/>
            <a:ext cx="5088800" cy="3907158"/>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200A5C93-F45A-1C42-4E3E-86E6FCE334F1}"/>
              </a:ext>
            </a:extLst>
          </p:cNvPr>
          <p:cNvSpPr>
            <a:spLocks noGrp="1"/>
          </p:cNvSpPr>
          <p:nvPr>
            <p:ph idx="1"/>
          </p:nvPr>
        </p:nvSpPr>
        <p:spPr>
          <a:xfrm>
            <a:off x="0" y="2170167"/>
            <a:ext cx="6073303" cy="4687833"/>
          </a:xfrm>
        </p:spPr>
        <p:txBody>
          <a:bodyPr anchor="ctr">
            <a:normAutofit/>
          </a:bodyPr>
          <a:lstStyle/>
          <a:p>
            <a:pPr algn="just"/>
            <a:r>
              <a:rPr lang="en-GB" sz="1800" b="0" i="0" dirty="0">
                <a:effectLst/>
                <a:latin typeface="source-serif-pro"/>
              </a:rPr>
              <a:t>Online misogyny is the targeted abuse and harassment of women and girls through the means of the internet. Online misogyny and harassment take many forms, including:</a:t>
            </a:r>
          </a:p>
          <a:p>
            <a:pPr algn="just">
              <a:buFont typeface="Arial" panose="020B0604020202020204" pitchFamily="34" charset="0"/>
              <a:buChar char="•"/>
            </a:pPr>
            <a:r>
              <a:rPr lang="en-GB" sz="1800" b="0" i="0" dirty="0">
                <a:effectLst/>
                <a:latin typeface="source-serif-pro"/>
              </a:rPr>
              <a:t>Threats of physical or sexual violence</a:t>
            </a:r>
          </a:p>
          <a:p>
            <a:pPr algn="just">
              <a:buFont typeface="Arial" panose="020B0604020202020204" pitchFamily="34" charset="0"/>
              <a:buChar char="•"/>
            </a:pPr>
            <a:r>
              <a:rPr lang="en-GB" sz="1800" b="0" i="0" dirty="0">
                <a:effectLst/>
                <a:latin typeface="source-serif-pro"/>
              </a:rPr>
              <a:t>Posting of intimate images without consent </a:t>
            </a:r>
          </a:p>
          <a:p>
            <a:pPr algn="just">
              <a:buFont typeface="Arial" panose="020B0604020202020204" pitchFamily="34" charset="0"/>
              <a:buChar char="•"/>
            </a:pPr>
            <a:r>
              <a:rPr lang="en-GB" sz="1800" b="0" i="0" dirty="0">
                <a:effectLst/>
                <a:latin typeface="source-serif-pro"/>
              </a:rPr>
              <a:t>Generally abusive language or sexist comments</a:t>
            </a:r>
          </a:p>
          <a:p>
            <a:pPr algn="just">
              <a:buFont typeface="Arial" panose="020B0604020202020204" pitchFamily="34" charset="0"/>
              <a:buChar char="•"/>
            </a:pPr>
            <a:r>
              <a:rPr lang="en-GB" sz="1800" b="0" i="0" dirty="0">
                <a:effectLst/>
                <a:latin typeface="source-serif-pro"/>
              </a:rPr>
              <a:t>These events take place online as anonymity provides a safe space for cyber bullies and online trolls. Most of the online harassment of women occurs on social media platforms, including Facebook, X, and Instagram. Women also experience harassment on various web forums, chatrooms, and comment sections on news articles and personal blogs.</a:t>
            </a:r>
          </a:p>
          <a:p>
            <a:endParaRPr lang="en-GB" sz="1400" dirty="0"/>
          </a:p>
        </p:txBody>
      </p:sp>
      <p:sp>
        <p:nvSpPr>
          <p:cNvPr id="3087" name="Oval 3086">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5">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089" name="Oval 3088">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367924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A8A4A-1AB0-4F37-E665-28A22E73F644}"/>
              </a:ext>
            </a:extLst>
          </p:cNvPr>
          <p:cNvSpPr>
            <a:spLocks noGrp="1"/>
          </p:cNvSpPr>
          <p:nvPr>
            <p:ph type="title"/>
          </p:nvPr>
        </p:nvSpPr>
        <p:spPr>
          <a:xfrm>
            <a:off x="1069848" y="484632"/>
            <a:ext cx="10058400" cy="1609344"/>
          </a:xfrm>
        </p:spPr>
        <p:txBody>
          <a:bodyPr>
            <a:normAutofit/>
          </a:bodyPr>
          <a:lstStyle/>
          <a:p>
            <a:r>
              <a:rPr lang="en-GB" dirty="0"/>
              <a:t>How does it affect women?</a:t>
            </a:r>
          </a:p>
        </p:txBody>
      </p:sp>
      <p:sp>
        <p:nvSpPr>
          <p:cNvPr id="12" name="Rectangle 11">
            <a:extLst>
              <a:ext uri="{FF2B5EF4-FFF2-40B4-BE49-F238E27FC236}">
                <a16:creationId xmlns:a16="http://schemas.microsoft.com/office/drawing/2014/main" id="{3FD711E9-7F79-40A9-8D9E-4AE293C15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2013293"/>
            <a:ext cx="10058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Content Placeholder 2">
            <a:extLst>
              <a:ext uri="{FF2B5EF4-FFF2-40B4-BE49-F238E27FC236}">
                <a16:creationId xmlns:a16="http://schemas.microsoft.com/office/drawing/2014/main" id="{70CD7EA3-BA51-C899-581B-E70E9B1C6F3E}"/>
              </a:ext>
            </a:extLst>
          </p:cNvPr>
          <p:cNvGraphicFramePr>
            <a:graphicFrameLocks noGrp="1"/>
          </p:cNvGraphicFramePr>
          <p:nvPr>
            <p:ph idx="1"/>
            <p:extLst>
              <p:ext uri="{D42A27DB-BD31-4B8C-83A1-F6EECF244321}">
                <p14:modId xmlns:p14="http://schemas.microsoft.com/office/powerpoint/2010/main" val="1007538518"/>
              </p:ext>
            </p:extLst>
          </p:nvPr>
        </p:nvGraphicFramePr>
        <p:xfrm>
          <a:off x="1069975" y="2385390"/>
          <a:ext cx="10058400" cy="36178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165523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FA38D-A798-6576-2276-3693936C814D}"/>
              </a:ext>
            </a:extLst>
          </p:cNvPr>
          <p:cNvSpPr>
            <a:spLocks noGrp="1"/>
          </p:cNvSpPr>
          <p:nvPr>
            <p:ph type="title"/>
          </p:nvPr>
        </p:nvSpPr>
        <p:spPr>
          <a:xfrm>
            <a:off x="1069848" y="484632"/>
            <a:ext cx="10058400" cy="1609344"/>
          </a:xfrm>
        </p:spPr>
        <p:txBody>
          <a:bodyPr>
            <a:normAutofit/>
          </a:bodyPr>
          <a:lstStyle/>
          <a:p>
            <a:r>
              <a:rPr lang="en-GB"/>
              <a:t>How does it affect Men?</a:t>
            </a:r>
          </a:p>
        </p:txBody>
      </p:sp>
      <p:sp>
        <p:nvSpPr>
          <p:cNvPr id="3" name="Content Placeholder 2">
            <a:extLst>
              <a:ext uri="{FF2B5EF4-FFF2-40B4-BE49-F238E27FC236}">
                <a16:creationId xmlns:a16="http://schemas.microsoft.com/office/drawing/2014/main" id="{B80D173D-79CC-4CE4-B61B-7ACE2B7BAE7E}"/>
              </a:ext>
            </a:extLst>
          </p:cNvPr>
          <p:cNvSpPr>
            <a:spLocks noGrp="1"/>
          </p:cNvSpPr>
          <p:nvPr>
            <p:ph idx="1"/>
          </p:nvPr>
        </p:nvSpPr>
        <p:spPr>
          <a:xfrm>
            <a:off x="1069848" y="2121408"/>
            <a:ext cx="4759452" cy="4050792"/>
          </a:xfrm>
        </p:spPr>
        <p:txBody>
          <a:bodyPr>
            <a:noAutofit/>
          </a:bodyPr>
          <a:lstStyle/>
          <a:p>
            <a:pPr algn="just"/>
            <a:r>
              <a:rPr lang="en-GB" sz="1800" dirty="0"/>
              <a:t>There is a collection of extreme men’s communities that are anti-women on social media, these communities are led by male influencers.</a:t>
            </a:r>
          </a:p>
          <a:p>
            <a:pPr algn="just"/>
            <a:r>
              <a:rPr lang="en-GB" sz="1800" dirty="0"/>
              <a:t>These communities are recommended on multiple platform's but in particular YouTube and TikTok. </a:t>
            </a:r>
          </a:p>
          <a:p>
            <a:pPr algn="just"/>
            <a:r>
              <a:rPr lang="en-GB" sz="1800" dirty="0"/>
              <a:t>These platforms were recommending short videos usually under 30 seconds to a minute and these videos fed misogynistic content more aggressively due to the limited time of the videos.</a:t>
            </a:r>
          </a:p>
          <a:p>
            <a:pPr algn="just"/>
            <a:r>
              <a:rPr lang="en-GB" sz="1800" dirty="0"/>
              <a:t>These videos present masculinist, extremist and anti-feminist content, and the frequency increases once there has been an interaction with this type of content.</a:t>
            </a:r>
          </a:p>
        </p:txBody>
      </p:sp>
      <p:pic>
        <p:nvPicPr>
          <p:cNvPr id="4" name="Picture 3" descr="A cartoon of a person holding a phone&#10;&#10;Description automatically generated">
            <a:extLst>
              <a:ext uri="{FF2B5EF4-FFF2-40B4-BE49-F238E27FC236}">
                <a16:creationId xmlns:a16="http://schemas.microsoft.com/office/drawing/2014/main" id="{5566DD4F-DC01-2DF6-56E6-0905A210A316}"/>
              </a:ext>
            </a:extLst>
          </p:cNvPr>
          <p:cNvPicPr>
            <a:picLocks noChangeAspect="1"/>
          </p:cNvPicPr>
          <p:nvPr/>
        </p:nvPicPr>
        <p:blipFill>
          <a:blip r:embed="rId2"/>
          <a:srcRect l="15246" r="13989"/>
          <a:stretch/>
        </p:blipFill>
        <p:spPr>
          <a:xfrm>
            <a:off x="6361113" y="2193036"/>
            <a:ext cx="4773168" cy="3980688"/>
          </a:xfrm>
          <a:prstGeom prst="rect">
            <a:avLst/>
          </a:prstGeom>
        </p:spPr>
      </p:pic>
    </p:spTree>
    <p:extLst>
      <p:ext uri="{BB962C8B-B14F-4D97-AF65-F5344CB8AC3E}">
        <p14:creationId xmlns:p14="http://schemas.microsoft.com/office/powerpoint/2010/main" val="1535183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49A7D3-684C-4C59-A4B6-7B308A6AD3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7B1087B-C592-40E7-B532-60B453A2FE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4AE7447-E8F8-4A0F-9E3D-94842BFF88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85981F80-69EE-4E2B-82A8-47FDFD7720A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9215" y="4068923"/>
            <a:ext cx="1080904" cy="1080902"/>
            <a:chOff x="9685338" y="4460675"/>
            <a:chExt cx="1080904" cy="1080902"/>
          </a:xfrm>
        </p:grpSpPr>
        <p:sp>
          <p:nvSpPr>
            <p:cNvPr id="16" name="Oval 15">
              <a:extLst>
                <a:ext uri="{FF2B5EF4-FFF2-40B4-BE49-F238E27FC236}">
                  <a16:creationId xmlns:a16="http://schemas.microsoft.com/office/drawing/2014/main" id="{46CE0473-0B07-47EE-A016-EBD87F2C8C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7" name="Oval 16">
              <a:extLst>
                <a:ext uri="{FF2B5EF4-FFF2-40B4-BE49-F238E27FC236}">
                  <a16:creationId xmlns:a16="http://schemas.microsoft.com/office/drawing/2014/main" id="{EDD0D1E4-DFCA-4DF0-9D37-571A5F529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useBgFill="1">
        <p:nvSpPr>
          <p:cNvPr id="19" name="Rectangle 18">
            <a:extLst>
              <a:ext uri="{FF2B5EF4-FFF2-40B4-BE49-F238E27FC236}">
                <a16:creationId xmlns:a16="http://schemas.microsoft.com/office/drawing/2014/main" id="{EDF3BDB2-0586-430E-811A-74BAFDEE66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1" name="Rectangle 20">
            <a:extLst>
              <a:ext uri="{FF2B5EF4-FFF2-40B4-BE49-F238E27FC236}">
                <a16:creationId xmlns:a16="http://schemas.microsoft.com/office/drawing/2014/main" id="{821E305B-0351-4E03-8C1B-F23D3A346E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5152" y="928117"/>
            <a:ext cx="6629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C848660-F9C2-4F86-A218-6AE0FB4CCC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1336" y="1110053"/>
            <a:ext cx="6630506" cy="4580301"/>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D439C2-9A44-1856-F7B3-8536CF9B4A60}"/>
              </a:ext>
            </a:extLst>
          </p:cNvPr>
          <p:cNvSpPr>
            <a:spLocks noGrp="1"/>
          </p:cNvSpPr>
          <p:nvPr>
            <p:ph type="title"/>
          </p:nvPr>
        </p:nvSpPr>
        <p:spPr>
          <a:xfrm>
            <a:off x="4961376" y="1432223"/>
            <a:ext cx="6057144" cy="3357976"/>
          </a:xfrm>
        </p:spPr>
        <p:txBody>
          <a:bodyPr vert="horz" lIns="91440" tIns="45720" rIns="91440" bIns="45720" rtlCol="0" anchor="ctr">
            <a:normAutofit/>
          </a:bodyPr>
          <a:lstStyle/>
          <a:p>
            <a:pPr>
              <a:lnSpc>
                <a:spcPct val="80000"/>
              </a:lnSpc>
            </a:pPr>
            <a:r>
              <a:rPr lang="en-US" sz="8000">
                <a:blipFill dpi="0" rotWithShape="1">
                  <a:blip r:embed="rId4"/>
                  <a:srcRect/>
                  <a:tile tx="6350" ty="-127000" sx="65000" sy="64000" flip="none" algn="tl"/>
                </a:blipFill>
              </a:rPr>
              <a:t>Dangers of social media </a:t>
            </a:r>
          </a:p>
        </p:txBody>
      </p:sp>
      <p:sp>
        <p:nvSpPr>
          <p:cNvPr id="25" name="Rectangle 24">
            <a:extLst>
              <a:ext uri="{FF2B5EF4-FFF2-40B4-BE49-F238E27FC236}">
                <a16:creationId xmlns:a16="http://schemas.microsoft.com/office/drawing/2014/main" id="{5CABD882-B7CE-4433-B509-99205DB70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5152" y="5780565"/>
            <a:ext cx="6629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49F6A645-6137-4F43-8E88-D91CC337D5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6920" y="5257800"/>
            <a:ext cx="1080904" cy="1080902"/>
            <a:chOff x="9685338" y="4460675"/>
            <a:chExt cx="1080904" cy="1080902"/>
          </a:xfrm>
        </p:grpSpPr>
        <p:sp>
          <p:nvSpPr>
            <p:cNvPr id="28" name="Oval 27">
              <a:extLst>
                <a:ext uri="{FF2B5EF4-FFF2-40B4-BE49-F238E27FC236}">
                  <a16:creationId xmlns:a16="http://schemas.microsoft.com/office/drawing/2014/main" id="{3A2C783A-4EEE-481B-815A-A1BB14F44B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85338" y="4460675"/>
              <a:ext cx="1080904" cy="1080902"/>
            </a:xfrm>
            <a:prstGeom prst="ellipse">
              <a:avLst/>
            </a:prstGeom>
            <a:blipFill dpi="0" rotWithShape="1">
              <a:blip r:embed="rId4">
                <a:duotone>
                  <a:schemeClr val="accent1">
                    <a:shade val="45000"/>
                    <a:satMod val="135000"/>
                  </a:schemeClr>
                  <a:prstClr val="white"/>
                </a:duotone>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9" name="Oval 28">
              <a:extLst>
                <a:ext uri="{FF2B5EF4-FFF2-40B4-BE49-F238E27FC236}">
                  <a16:creationId xmlns:a16="http://schemas.microsoft.com/office/drawing/2014/main" id="{A0186437-0053-4886-B612-804E4DC903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pic>
        <p:nvPicPr>
          <p:cNvPr id="6" name="Graphic 5" descr="Smart Phone">
            <a:extLst>
              <a:ext uri="{FF2B5EF4-FFF2-40B4-BE49-F238E27FC236}">
                <a16:creationId xmlns:a16="http://schemas.microsoft.com/office/drawing/2014/main" id="{590A36AD-83BF-7FE2-5933-8E67D36523A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33915" y="1686320"/>
            <a:ext cx="3416725" cy="3416725"/>
          </a:xfrm>
          <a:prstGeom prst="rect">
            <a:avLst/>
          </a:prstGeom>
        </p:spPr>
      </p:pic>
    </p:spTree>
    <p:extLst>
      <p:ext uri="{BB962C8B-B14F-4D97-AF65-F5344CB8AC3E}">
        <p14:creationId xmlns:p14="http://schemas.microsoft.com/office/powerpoint/2010/main" val="4065515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nodeType="withEffect">
                                  <p:stCondLst>
                                    <p:cond delay="500"/>
                                  </p:stCondLst>
                                  <p:iterate>
                                    <p:tmPct val="10000"/>
                                  </p:iterate>
                                  <p:childTnLst>
                                    <p:set>
                                      <p:cBhvr>
                                        <p:cTn id="9" dur="1" fill="hold">
                                          <p:stCondLst>
                                            <p:cond delay="0"/>
                                          </p:stCondLst>
                                        </p:cTn>
                                        <p:tgtEl>
                                          <p:spTgt spid="6"/>
                                        </p:tgtEl>
                                        <p:attrNameLst>
                                          <p:attrName>style.visibility</p:attrName>
                                        </p:attrNameLst>
                                      </p:cBhvr>
                                      <p:to>
                                        <p:strVal val="visible"/>
                                      </p:to>
                                    </p:set>
                                    <p:animEffect transition="in" filter="fade">
                                      <p:cBhvr>
                                        <p:cTn id="10"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547</TotalTime>
  <Words>845</Words>
  <Application>Microsoft Office PowerPoint</Application>
  <PresentationFormat>Widescreen</PresentationFormat>
  <Paragraphs>60</Paragraphs>
  <Slides>14</Slides>
  <Notes>0</Notes>
  <HiddenSlides>0</HiddenSlides>
  <MMClips>2</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adobe-caslon-pro</vt:lpstr>
      <vt:lpstr>Arial</vt:lpstr>
      <vt:lpstr>Calibri</vt:lpstr>
      <vt:lpstr>HKGrotesk</vt:lpstr>
      <vt:lpstr>Rockwell</vt:lpstr>
      <vt:lpstr>Rockwell Condensed</vt:lpstr>
      <vt:lpstr>Rockwell Extra Bold</vt:lpstr>
      <vt:lpstr>source-serif-pro</vt:lpstr>
      <vt:lpstr>Wingdings</vt:lpstr>
      <vt:lpstr>Wood Type</vt:lpstr>
      <vt:lpstr>Prevent</vt:lpstr>
      <vt:lpstr>What is prevent?</vt:lpstr>
      <vt:lpstr>What is radicalisation?</vt:lpstr>
      <vt:lpstr>How to prevent radicalisation</vt:lpstr>
      <vt:lpstr>Online Misogyny</vt:lpstr>
      <vt:lpstr>What is Online Misogyny?</vt:lpstr>
      <vt:lpstr>How does it affect women?</vt:lpstr>
      <vt:lpstr>How does it affect Men?</vt:lpstr>
      <vt:lpstr>Dangers of social media </vt:lpstr>
      <vt:lpstr>Extremism</vt:lpstr>
      <vt:lpstr>Online bias</vt:lpstr>
      <vt:lpstr>What is online bias?</vt:lpstr>
      <vt:lpstr>What to look for</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Prevent</dc:title>
  <dc:creator>Brandon Reith</dc:creator>
  <cp:lastModifiedBy>Brandon Reith</cp:lastModifiedBy>
  <cp:revision>7</cp:revision>
  <dcterms:created xsi:type="dcterms:W3CDTF">2025-01-14T09:58:54Z</dcterms:created>
  <dcterms:modified xsi:type="dcterms:W3CDTF">2025-01-27T15:26:47Z</dcterms:modified>
</cp:coreProperties>
</file>