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4"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353EC-0E6C-4E69-B076-4C079BFE245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FDAF7C3-E58C-477E-8B3E-1267905E73EC}">
      <dgm:prSet/>
      <dgm:spPr/>
      <dgm:t>
        <a:bodyPr/>
        <a:lstStyle/>
        <a:p>
          <a:r>
            <a:rPr lang="en-GB" b="0" i="0"/>
            <a:t>Litter in public places, on the streets, and in tourist spots can devastatingly downgrade the appeal of such areas. This is worsened when people see these areas and feel it is ok to litter themselves.</a:t>
          </a:r>
          <a:endParaRPr lang="en-US"/>
        </a:p>
      </dgm:t>
    </dgm:pt>
    <dgm:pt modelId="{87DC6377-3FD4-47B7-A9DA-F22A6DAC0634}" type="parTrans" cxnId="{5E0B04A5-FB05-4676-B790-564D1B545C87}">
      <dgm:prSet/>
      <dgm:spPr/>
      <dgm:t>
        <a:bodyPr/>
        <a:lstStyle/>
        <a:p>
          <a:endParaRPr lang="en-US"/>
        </a:p>
      </dgm:t>
    </dgm:pt>
    <dgm:pt modelId="{0CB24531-8E57-4FB1-94B6-025C9423B06C}" type="sibTrans" cxnId="{5E0B04A5-FB05-4676-B790-564D1B545C87}">
      <dgm:prSet/>
      <dgm:spPr/>
      <dgm:t>
        <a:bodyPr/>
        <a:lstStyle/>
        <a:p>
          <a:endParaRPr lang="en-US"/>
        </a:p>
      </dgm:t>
    </dgm:pt>
    <dgm:pt modelId="{EE8354BA-69FE-4564-9B2B-E44779173622}">
      <dgm:prSet/>
      <dgm:spPr/>
      <dgm:t>
        <a:bodyPr/>
        <a:lstStyle/>
        <a:p>
          <a:r>
            <a:rPr lang="en-GB"/>
            <a:t>Litter can severely degrade the quality of land, water, and air. They can end up in waterways such as the rivers, lakes, and oceans and pollute these bodies of water. </a:t>
          </a:r>
          <a:endParaRPr lang="en-US"/>
        </a:p>
      </dgm:t>
    </dgm:pt>
    <dgm:pt modelId="{6D4133DC-55B7-49AC-9B53-FEE2D755E15D}" type="parTrans" cxnId="{57ADF259-C50A-4F1B-B062-CED29181DEB6}">
      <dgm:prSet/>
      <dgm:spPr/>
      <dgm:t>
        <a:bodyPr/>
        <a:lstStyle/>
        <a:p>
          <a:endParaRPr lang="en-US"/>
        </a:p>
      </dgm:t>
    </dgm:pt>
    <dgm:pt modelId="{5490E9C5-C776-4E44-BA81-0596461DEA27}" type="sibTrans" cxnId="{57ADF259-C50A-4F1B-B062-CED29181DEB6}">
      <dgm:prSet/>
      <dgm:spPr/>
      <dgm:t>
        <a:bodyPr/>
        <a:lstStyle/>
        <a:p>
          <a:endParaRPr lang="en-US"/>
        </a:p>
      </dgm:t>
    </dgm:pt>
    <dgm:pt modelId="{0A91D7F4-FB4D-4B3B-AD8B-9BCCF1EC53A5}">
      <dgm:prSet/>
      <dgm:spPr/>
      <dgm:t>
        <a:bodyPr/>
        <a:lstStyle/>
        <a:p>
          <a:r>
            <a:rPr lang="en-GB"/>
            <a:t>Litter is a potential breeding ground of germs and bacteria. When rodents and pests that are attracted to rubbish are in search of food, they can find their way into piles of litter and these creatures may harbour disease causing bacteria and infect people.</a:t>
          </a:r>
          <a:endParaRPr lang="en-US"/>
        </a:p>
      </dgm:t>
    </dgm:pt>
    <dgm:pt modelId="{C433A74B-0289-431A-86A4-8EA8B79A99B7}" type="parTrans" cxnId="{35278100-1C1D-4009-959A-7037579AB8B4}">
      <dgm:prSet/>
      <dgm:spPr/>
      <dgm:t>
        <a:bodyPr/>
        <a:lstStyle/>
        <a:p>
          <a:endParaRPr lang="en-US"/>
        </a:p>
      </dgm:t>
    </dgm:pt>
    <dgm:pt modelId="{F7E262E2-D614-4160-94BE-0B9541E9592E}" type="sibTrans" cxnId="{35278100-1C1D-4009-959A-7037579AB8B4}">
      <dgm:prSet/>
      <dgm:spPr/>
      <dgm:t>
        <a:bodyPr/>
        <a:lstStyle/>
        <a:p>
          <a:endParaRPr lang="en-US"/>
        </a:p>
      </dgm:t>
    </dgm:pt>
    <dgm:pt modelId="{A8712C0F-32CE-4E41-B2FD-AC09C0F81D26}" type="pres">
      <dgm:prSet presAssocID="{B69353EC-0E6C-4E69-B076-4C079BFE245D}" presName="vert0" presStyleCnt="0">
        <dgm:presLayoutVars>
          <dgm:dir/>
          <dgm:animOne val="branch"/>
          <dgm:animLvl val="lvl"/>
        </dgm:presLayoutVars>
      </dgm:prSet>
      <dgm:spPr/>
    </dgm:pt>
    <dgm:pt modelId="{EF6C2809-A876-4764-A995-78B99D5293C6}" type="pres">
      <dgm:prSet presAssocID="{0FDAF7C3-E58C-477E-8B3E-1267905E73EC}" presName="thickLine" presStyleLbl="alignNode1" presStyleIdx="0" presStyleCnt="3"/>
      <dgm:spPr/>
    </dgm:pt>
    <dgm:pt modelId="{F1F70D4C-0EC4-4D9F-8B13-85FDE118DE07}" type="pres">
      <dgm:prSet presAssocID="{0FDAF7C3-E58C-477E-8B3E-1267905E73EC}" presName="horz1" presStyleCnt="0"/>
      <dgm:spPr/>
    </dgm:pt>
    <dgm:pt modelId="{07046ACE-143B-4D59-A6F2-C51C8E9F4E0E}" type="pres">
      <dgm:prSet presAssocID="{0FDAF7C3-E58C-477E-8B3E-1267905E73EC}" presName="tx1" presStyleLbl="revTx" presStyleIdx="0" presStyleCnt="3"/>
      <dgm:spPr/>
    </dgm:pt>
    <dgm:pt modelId="{D5725523-B391-4005-BFB0-2611CD6EC16E}" type="pres">
      <dgm:prSet presAssocID="{0FDAF7C3-E58C-477E-8B3E-1267905E73EC}" presName="vert1" presStyleCnt="0"/>
      <dgm:spPr/>
    </dgm:pt>
    <dgm:pt modelId="{5DA3A8FC-3714-4234-B606-306D751A8B79}" type="pres">
      <dgm:prSet presAssocID="{EE8354BA-69FE-4564-9B2B-E44779173622}" presName="thickLine" presStyleLbl="alignNode1" presStyleIdx="1" presStyleCnt="3"/>
      <dgm:spPr/>
    </dgm:pt>
    <dgm:pt modelId="{8228DCB3-0BA4-49BE-A77B-6209C23BED8F}" type="pres">
      <dgm:prSet presAssocID="{EE8354BA-69FE-4564-9B2B-E44779173622}" presName="horz1" presStyleCnt="0"/>
      <dgm:spPr/>
    </dgm:pt>
    <dgm:pt modelId="{3D21484E-27A7-4EFE-80B7-549762F004D1}" type="pres">
      <dgm:prSet presAssocID="{EE8354BA-69FE-4564-9B2B-E44779173622}" presName="tx1" presStyleLbl="revTx" presStyleIdx="1" presStyleCnt="3"/>
      <dgm:spPr/>
    </dgm:pt>
    <dgm:pt modelId="{F0E54086-3EB7-411B-BE93-515A1EF59CBB}" type="pres">
      <dgm:prSet presAssocID="{EE8354BA-69FE-4564-9B2B-E44779173622}" presName="vert1" presStyleCnt="0"/>
      <dgm:spPr/>
    </dgm:pt>
    <dgm:pt modelId="{EE7291C7-D452-4311-9FB6-DD4FBF2D7841}" type="pres">
      <dgm:prSet presAssocID="{0A91D7F4-FB4D-4B3B-AD8B-9BCCF1EC53A5}" presName="thickLine" presStyleLbl="alignNode1" presStyleIdx="2" presStyleCnt="3"/>
      <dgm:spPr/>
    </dgm:pt>
    <dgm:pt modelId="{DDC23BA1-D064-44E5-9661-BC7AA9B6E7EB}" type="pres">
      <dgm:prSet presAssocID="{0A91D7F4-FB4D-4B3B-AD8B-9BCCF1EC53A5}" presName="horz1" presStyleCnt="0"/>
      <dgm:spPr/>
    </dgm:pt>
    <dgm:pt modelId="{4A2DA3F7-CC2C-4766-8E73-3AE20961F5E3}" type="pres">
      <dgm:prSet presAssocID="{0A91D7F4-FB4D-4B3B-AD8B-9BCCF1EC53A5}" presName="tx1" presStyleLbl="revTx" presStyleIdx="2" presStyleCnt="3"/>
      <dgm:spPr/>
    </dgm:pt>
    <dgm:pt modelId="{D2F068FC-A3C3-4E7E-808D-F0B8323DD7BC}" type="pres">
      <dgm:prSet presAssocID="{0A91D7F4-FB4D-4B3B-AD8B-9BCCF1EC53A5}" presName="vert1" presStyleCnt="0"/>
      <dgm:spPr/>
    </dgm:pt>
  </dgm:ptLst>
  <dgm:cxnLst>
    <dgm:cxn modelId="{35278100-1C1D-4009-959A-7037579AB8B4}" srcId="{B69353EC-0E6C-4E69-B076-4C079BFE245D}" destId="{0A91D7F4-FB4D-4B3B-AD8B-9BCCF1EC53A5}" srcOrd="2" destOrd="0" parTransId="{C433A74B-0289-431A-86A4-8EA8B79A99B7}" sibTransId="{F7E262E2-D614-4160-94BE-0B9541E9592E}"/>
    <dgm:cxn modelId="{4D2D9829-A544-40E3-896E-C3BF273712CE}" type="presOf" srcId="{0A91D7F4-FB4D-4B3B-AD8B-9BCCF1EC53A5}" destId="{4A2DA3F7-CC2C-4766-8E73-3AE20961F5E3}" srcOrd="0" destOrd="0" presId="urn:microsoft.com/office/officeart/2008/layout/LinedList"/>
    <dgm:cxn modelId="{BE14792E-D9CA-45B2-B9E9-4B9C98815BF7}" type="presOf" srcId="{B69353EC-0E6C-4E69-B076-4C079BFE245D}" destId="{A8712C0F-32CE-4E41-B2FD-AC09C0F81D26}" srcOrd="0" destOrd="0" presId="urn:microsoft.com/office/officeart/2008/layout/LinedList"/>
    <dgm:cxn modelId="{B5E34459-CE9F-4E5C-AAE0-551FB07DD996}" type="presOf" srcId="{EE8354BA-69FE-4564-9B2B-E44779173622}" destId="{3D21484E-27A7-4EFE-80B7-549762F004D1}" srcOrd="0" destOrd="0" presId="urn:microsoft.com/office/officeart/2008/layout/LinedList"/>
    <dgm:cxn modelId="{57ADF259-C50A-4F1B-B062-CED29181DEB6}" srcId="{B69353EC-0E6C-4E69-B076-4C079BFE245D}" destId="{EE8354BA-69FE-4564-9B2B-E44779173622}" srcOrd="1" destOrd="0" parTransId="{6D4133DC-55B7-49AC-9B53-FEE2D755E15D}" sibTransId="{5490E9C5-C776-4E44-BA81-0596461DEA27}"/>
    <dgm:cxn modelId="{7D16987D-2DD4-4EB3-A524-A1FD3CE01427}" type="presOf" srcId="{0FDAF7C3-E58C-477E-8B3E-1267905E73EC}" destId="{07046ACE-143B-4D59-A6F2-C51C8E9F4E0E}" srcOrd="0" destOrd="0" presId="urn:microsoft.com/office/officeart/2008/layout/LinedList"/>
    <dgm:cxn modelId="{5E0B04A5-FB05-4676-B790-564D1B545C87}" srcId="{B69353EC-0E6C-4E69-B076-4C079BFE245D}" destId="{0FDAF7C3-E58C-477E-8B3E-1267905E73EC}" srcOrd="0" destOrd="0" parTransId="{87DC6377-3FD4-47B7-A9DA-F22A6DAC0634}" sibTransId="{0CB24531-8E57-4FB1-94B6-025C9423B06C}"/>
    <dgm:cxn modelId="{A262CFF4-08B5-4485-A89B-EE5B6E0341EB}" type="presParOf" srcId="{A8712C0F-32CE-4E41-B2FD-AC09C0F81D26}" destId="{EF6C2809-A876-4764-A995-78B99D5293C6}" srcOrd="0" destOrd="0" presId="urn:microsoft.com/office/officeart/2008/layout/LinedList"/>
    <dgm:cxn modelId="{2A8FDE0F-E877-4737-B60C-4E8C03E50D7B}" type="presParOf" srcId="{A8712C0F-32CE-4E41-B2FD-AC09C0F81D26}" destId="{F1F70D4C-0EC4-4D9F-8B13-85FDE118DE07}" srcOrd="1" destOrd="0" presId="urn:microsoft.com/office/officeart/2008/layout/LinedList"/>
    <dgm:cxn modelId="{15BEB975-0223-4C4C-B106-552A412A13CA}" type="presParOf" srcId="{F1F70D4C-0EC4-4D9F-8B13-85FDE118DE07}" destId="{07046ACE-143B-4D59-A6F2-C51C8E9F4E0E}" srcOrd="0" destOrd="0" presId="urn:microsoft.com/office/officeart/2008/layout/LinedList"/>
    <dgm:cxn modelId="{5E8451A9-715E-42EA-BE28-FC65FF919C6A}" type="presParOf" srcId="{F1F70D4C-0EC4-4D9F-8B13-85FDE118DE07}" destId="{D5725523-B391-4005-BFB0-2611CD6EC16E}" srcOrd="1" destOrd="0" presId="urn:microsoft.com/office/officeart/2008/layout/LinedList"/>
    <dgm:cxn modelId="{349AD6D1-9DFD-4DA9-9B32-A4D1A6C8E495}" type="presParOf" srcId="{A8712C0F-32CE-4E41-B2FD-AC09C0F81D26}" destId="{5DA3A8FC-3714-4234-B606-306D751A8B79}" srcOrd="2" destOrd="0" presId="urn:microsoft.com/office/officeart/2008/layout/LinedList"/>
    <dgm:cxn modelId="{D3058A94-0392-474D-8F83-0BBDAFEF07FB}" type="presParOf" srcId="{A8712C0F-32CE-4E41-B2FD-AC09C0F81D26}" destId="{8228DCB3-0BA4-49BE-A77B-6209C23BED8F}" srcOrd="3" destOrd="0" presId="urn:microsoft.com/office/officeart/2008/layout/LinedList"/>
    <dgm:cxn modelId="{7136C8DA-C563-42E3-A5C4-0F639D02C3BF}" type="presParOf" srcId="{8228DCB3-0BA4-49BE-A77B-6209C23BED8F}" destId="{3D21484E-27A7-4EFE-80B7-549762F004D1}" srcOrd="0" destOrd="0" presId="urn:microsoft.com/office/officeart/2008/layout/LinedList"/>
    <dgm:cxn modelId="{6F5F9D1E-DE57-4070-A909-B8196B11A994}" type="presParOf" srcId="{8228DCB3-0BA4-49BE-A77B-6209C23BED8F}" destId="{F0E54086-3EB7-411B-BE93-515A1EF59CBB}" srcOrd="1" destOrd="0" presId="urn:microsoft.com/office/officeart/2008/layout/LinedList"/>
    <dgm:cxn modelId="{E6044CF7-1928-489F-BE7B-4CD220341BA1}" type="presParOf" srcId="{A8712C0F-32CE-4E41-B2FD-AC09C0F81D26}" destId="{EE7291C7-D452-4311-9FB6-DD4FBF2D7841}" srcOrd="4" destOrd="0" presId="urn:microsoft.com/office/officeart/2008/layout/LinedList"/>
    <dgm:cxn modelId="{F5EC6724-B01B-4450-BE6F-31FB9337E4FA}" type="presParOf" srcId="{A8712C0F-32CE-4E41-B2FD-AC09C0F81D26}" destId="{DDC23BA1-D064-44E5-9661-BC7AA9B6E7EB}" srcOrd="5" destOrd="0" presId="urn:microsoft.com/office/officeart/2008/layout/LinedList"/>
    <dgm:cxn modelId="{BA7EB4D4-40C5-42C2-8761-267749BDF356}" type="presParOf" srcId="{DDC23BA1-D064-44E5-9661-BC7AA9B6E7EB}" destId="{4A2DA3F7-CC2C-4766-8E73-3AE20961F5E3}" srcOrd="0" destOrd="0" presId="urn:microsoft.com/office/officeart/2008/layout/LinedList"/>
    <dgm:cxn modelId="{2BA62734-DA4C-4422-A372-402660B4961A}" type="presParOf" srcId="{DDC23BA1-D064-44E5-9661-BC7AA9B6E7EB}" destId="{D2F068FC-A3C3-4E7E-808D-F0B8323DD7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C2809-A876-4764-A995-78B99D5293C6}">
      <dsp:nvSpPr>
        <dsp:cNvPr id="0" name=""/>
        <dsp:cNvSpPr/>
      </dsp:nvSpPr>
      <dsp:spPr>
        <a:xfrm>
          <a:off x="0" y="2430"/>
          <a:ext cx="626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46ACE-143B-4D59-A6F2-C51C8E9F4E0E}">
      <dsp:nvSpPr>
        <dsp:cNvPr id="0" name=""/>
        <dsp:cNvSpPr/>
      </dsp:nvSpPr>
      <dsp:spPr>
        <a:xfrm>
          <a:off x="0" y="2430"/>
          <a:ext cx="6267414" cy="16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b="0" i="0" kern="1200"/>
            <a:t>Litter in public places, on the streets, and in tourist spots can devastatingly downgrade the appeal of such areas. This is worsened when people see these areas and feel it is ok to litter themselves.</a:t>
          </a:r>
          <a:endParaRPr lang="en-US" sz="2100" kern="1200"/>
        </a:p>
      </dsp:txBody>
      <dsp:txXfrm>
        <a:off x="0" y="2430"/>
        <a:ext cx="6267414" cy="1657686"/>
      </dsp:txXfrm>
    </dsp:sp>
    <dsp:sp modelId="{5DA3A8FC-3714-4234-B606-306D751A8B79}">
      <dsp:nvSpPr>
        <dsp:cNvPr id="0" name=""/>
        <dsp:cNvSpPr/>
      </dsp:nvSpPr>
      <dsp:spPr>
        <a:xfrm>
          <a:off x="0" y="1660116"/>
          <a:ext cx="626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21484E-27A7-4EFE-80B7-549762F004D1}">
      <dsp:nvSpPr>
        <dsp:cNvPr id="0" name=""/>
        <dsp:cNvSpPr/>
      </dsp:nvSpPr>
      <dsp:spPr>
        <a:xfrm>
          <a:off x="0" y="1660116"/>
          <a:ext cx="6267414" cy="16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Litter can severely degrade the quality of land, water, and air. They can end up in waterways such as the rivers, lakes, and oceans and pollute these bodies of water. </a:t>
          </a:r>
          <a:endParaRPr lang="en-US" sz="2100" kern="1200"/>
        </a:p>
      </dsp:txBody>
      <dsp:txXfrm>
        <a:off x="0" y="1660116"/>
        <a:ext cx="6267414" cy="1657686"/>
      </dsp:txXfrm>
    </dsp:sp>
    <dsp:sp modelId="{EE7291C7-D452-4311-9FB6-DD4FBF2D7841}">
      <dsp:nvSpPr>
        <dsp:cNvPr id="0" name=""/>
        <dsp:cNvSpPr/>
      </dsp:nvSpPr>
      <dsp:spPr>
        <a:xfrm>
          <a:off x="0" y="3317803"/>
          <a:ext cx="626741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DA3F7-CC2C-4766-8E73-3AE20961F5E3}">
      <dsp:nvSpPr>
        <dsp:cNvPr id="0" name=""/>
        <dsp:cNvSpPr/>
      </dsp:nvSpPr>
      <dsp:spPr>
        <a:xfrm>
          <a:off x="0" y="3317803"/>
          <a:ext cx="6267414" cy="165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Litter is a potential breeding ground of germs and bacteria. When rodents and pests that are attracted to rubbish are in search of food, they can find their way into piles of litter and these creatures may harbour disease causing bacteria and infect people.</a:t>
          </a:r>
          <a:endParaRPr lang="en-US" sz="2100" kern="1200"/>
        </a:p>
      </dsp:txBody>
      <dsp:txXfrm>
        <a:off x="0" y="3317803"/>
        <a:ext cx="6267414" cy="165768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3/6/2025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0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3/6/2025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55731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3/6/2025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3/6/2025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09479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3/6/2025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286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3/6/2025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79371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3/6/2025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1542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3/6/2025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9541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3/6/2025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8185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3/6/2025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02354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3/6/2025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2919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3/6/2025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10264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programmes/p07hx4p9" TargetMode="External"/><Relationship Id="rId7" Type="http://schemas.openxmlformats.org/officeDocument/2006/relationships/image" Target="../media/image12.svg"/><Relationship Id="rId2" Type="http://schemas.openxmlformats.org/officeDocument/2006/relationships/hyperlink" Target="https://www.tes.com/magazine/archived/climate-change-we-need-take-action-urgently"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unep.org/explore-topics/education-environment/what-we-do/little-book-green-nudges" TargetMode="External"/><Relationship Id="rId4" Type="http://schemas.openxmlformats.org/officeDocument/2006/relationships/hyperlink" Target="https://www.bbc.co.uk/programmes/p09dp1b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Light bulb on green grass">
            <a:extLst>
              <a:ext uri="{FF2B5EF4-FFF2-40B4-BE49-F238E27FC236}">
                <a16:creationId xmlns:a16="http://schemas.microsoft.com/office/drawing/2014/main" id="{1171F6D7-1C6B-3A1E-E732-5D7A4843E2BB}"/>
              </a:ext>
            </a:extLst>
          </p:cNvPr>
          <p:cNvPicPr>
            <a:picLocks noChangeAspect="1"/>
          </p:cNvPicPr>
          <p:nvPr/>
        </p:nvPicPr>
        <p:blipFill>
          <a:blip r:embed="rId2"/>
          <a:srcRect t="3437" b="12294"/>
          <a:stretch/>
        </p:blipFill>
        <p:spPr>
          <a:xfrm>
            <a:off x="20" y="10"/>
            <a:ext cx="12191979" cy="6857990"/>
          </a:xfrm>
          <a:prstGeom prst="rect">
            <a:avLst/>
          </a:prstGeom>
        </p:spPr>
      </p:pic>
      <p:sp>
        <p:nvSpPr>
          <p:cNvPr id="10" name="Rectangle 9">
            <a:extLst>
              <a:ext uri="{FF2B5EF4-FFF2-40B4-BE49-F238E27FC236}">
                <a16:creationId xmlns:a16="http://schemas.microsoft.com/office/drawing/2014/main" id="{912025B4-7337-735E-4DC9-E634D2011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20000"/>
                </a:schemeClr>
              </a:gs>
              <a:gs pos="26000">
                <a:schemeClr val="bg1">
                  <a:alpha val="7000"/>
                </a:schemeClr>
              </a:gs>
              <a:gs pos="100000">
                <a:schemeClr val="bg1">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C12C6731-01F5-EF39-BF7B-77252F09D75D}"/>
              </a:ext>
            </a:extLst>
          </p:cNvPr>
          <p:cNvSpPr>
            <a:spLocks noGrp="1"/>
          </p:cNvSpPr>
          <p:nvPr>
            <p:ph type="ctrTitle"/>
          </p:nvPr>
        </p:nvSpPr>
        <p:spPr>
          <a:xfrm>
            <a:off x="438910" y="978408"/>
            <a:ext cx="4795819" cy="3969960"/>
          </a:xfrm>
        </p:spPr>
        <p:txBody>
          <a:bodyPr anchor="t">
            <a:normAutofit/>
          </a:bodyPr>
          <a:lstStyle/>
          <a:p>
            <a:r>
              <a:rPr lang="en-GB" sz="6600"/>
              <a:t>Green Week</a:t>
            </a:r>
          </a:p>
        </p:txBody>
      </p:sp>
      <p:sp>
        <p:nvSpPr>
          <p:cNvPr id="12" name="Rectangle 11">
            <a:extLst>
              <a:ext uri="{FF2B5EF4-FFF2-40B4-BE49-F238E27FC236}">
                <a16:creationId xmlns:a16="http://schemas.microsoft.com/office/drawing/2014/main" id="{150CDACD-D191-E642-F686-FCB54B7E5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469570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428847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17EA58-A925-A3BA-AB14-DF6BB98ECD45}"/>
              </a:ext>
            </a:extLst>
          </p:cNvPr>
          <p:cNvSpPr>
            <a:spLocks noGrp="1"/>
          </p:cNvSpPr>
          <p:nvPr>
            <p:ph type="title"/>
          </p:nvPr>
        </p:nvSpPr>
        <p:spPr>
          <a:xfrm>
            <a:off x="521208" y="976160"/>
            <a:ext cx="6267414" cy="1463040"/>
          </a:xfrm>
        </p:spPr>
        <p:txBody>
          <a:bodyPr>
            <a:normAutofit/>
          </a:bodyPr>
          <a:lstStyle/>
          <a:p>
            <a:r>
              <a:rPr lang="en-GB" sz="4400"/>
              <a:t>Resources</a:t>
            </a:r>
          </a:p>
        </p:txBody>
      </p:sp>
      <p:sp>
        <p:nvSpPr>
          <p:cNvPr id="3" name="Content Placeholder 2">
            <a:extLst>
              <a:ext uri="{FF2B5EF4-FFF2-40B4-BE49-F238E27FC236}">
                <a16:creationId xmlns:a16="http://schemas.microsoft.com/office/drawing/2014/main" id="{E56B05F6-0821-8AD3-A3CB-5DCCF34D365A}"/>
              </a:ext>
            </a:extLst>
          </p:cNvPr>
          <p:cNvSpPr>
            <a:spLocks noGrp="1"/>
          </p:cNvSpPr>
          <p:nvPr>
            <p:ph idx="1"/>
          </p:nvPr>
        </p:nvSpPr>
        <p:spPr>
          <a:xfrm>
            <a:off x="521208" y="2578608"/>
            <a:ext cx="6267414" cy="3767328"/>
          </a:xfrm>
        </p:spPr>
        <p:txBody>
          <a:bodyPr>
            <a:normAutofit lnSpcReduction="10000"/>
          </a:bodyPr>
          <a:lstStyle/>
          <a:p>
            <a:pPr>
              <a:lnSpc>
                <a:spcPct val="100000"/>
              </a:lnSpc>
            </a:pPr>
            <a:r>
              <a:rPr lang="en-GB" sz="1700" dirty="0"/>
              <a:t>For more information and help on how to get involved, please use the resources below.</a:t>
            </a:r>
          </a:p>
          <a:p>
            <a:pPr>
              <a:lnSpc>
                <a:spcPct val="100000"/>
              </a:lnSpc>
            </a:pPr>
            <a:endParaRPr lang="en-GB" sz="1700" dirty="0"/>
          </a:p>
          <a:p>
            <a:pPr>
              <a:lnSpc>
                <a:spcPct val="100000"/>
              </a:lnSpc>
            </a:pPr>
            <a:r>
              <a:rPr lang="en-GB" sz="1700" dirty="0">
                <a:hlinkClick r:id="rId2"/>
              </a:rPr>
              <a:t>Climate change: We need to take action urgently | </a:t>
            </a:r>
            <a:r>
              <a:rPr lang="en-GB" sz="1700" dirty="0" err="1">
                <a:hlinkClick r:id="rId2"/>
              </a:rPr>
              <a:t>Tes</a:t>
            </a:r>
            <a:r>
              <a:rPr lang="en-GB" sz="1700" dirty="0">
                <a:hlinkClick r:id="rId2"/>
              </a:rPr>
              <a:t> Magazine</a:t>
            </a:r>
            <a:endParaRPr lang="en-GB" sz="1700" dirty="0"/>
          </a:p>
          <a:p>
            <a:pPr>
              <a:lnSpc>
                <a:spcPct val="100000"/>
              </a:lnSpc>
            </a:pPr>
            <a:endParaRPr lang="en-GB" sz="1700" dirty="0"/>
          </a:p>
          <a:p>
            <a:pPr>
              <a:lnSpc>
                <a:spcPct val="100000"/>
              </a:lnSpc>
            </a:pPr>
            <a:r>
              <a:rPr lang="en-GB" sz="1700" dirty="0">
                <a:hlinkClick r:id="rId3"/>
              </a:rPr>
              <a:t>BBC - Climate Change</a:t>
            </a:r>
            <a:endParaRPr lang="en-GB" sz="1700" dirty="0"/>
          </a:p>
          <a:p>
            <a:pPr>
              <a:lnSpc>
                <a:spcPct val="100000"/>
              </a:lnSpc>
            </a:pPr>
            <a:endParaRPr lang="en-GB" sz="1700" dirty="0"/>
          </a:p>
          <a:p>
            <a:pPr>
              <a:lnSpc>
                <a:spcPct val="100000"/>
              </a:lnSpc>
            </a:pPr>
            <a:r>
              <a:rPr lang="en-GB" sz="1700" dirty="0">
                <a:hlinkClick r:id="rId4"/>
              </a:rPr>
              <a:t>BBC - Earth Day</a:t>
            </a:r>
            <a:endParaRPr lang="en-GB" sz="1700" dirty="0"/>
          </a:p>
          <a:p>
            <a:pPr>
              <a:lnSpc>
                <a:spcPct val="100000"/>
              </a:lnSpc>
            </a:pPr>
            <a:endParaRPr lang="en-GB" sz="1700" dirty="0"/>
          </a:p>
          <a:p>
            <a:pPr>
              <a:lnSpc>
                <a:spcPct val="100000"/>
              </a:lnSpc>
            </a:pPr>
            <a:r>
              <a:rPr lang="en-GB" sz="1700" dirty="0">
                <a:hlinkClick r:id="rId5"/>
              </a:rPr>
              <a:t>The Little Book of Green Nudges | UNEP - UN Environment Programme</a:t>
            </a:r>
            <a:endParaRPr lang="en-GB" sz="1700" dirty="0"/>
          </a:p>
        </p:txBody>
      </p:sp>
      <p:sp>
        <p:nvSpPr>
          <p:cNvPr id="12" name="Freeform: Shape 11">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Newspaper">
            <a:extLst>
              <a:ext uri="{FF2B5EF4-FFF2-40B4-BE49-F238E27FC236}">
                <a16:creationId xmlns:a16="http://schemas.microsoft.com/office/drawing/2014/main" id="{16C445D7-86A0-B7D9-43AD-13A33ED341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06492" y="976160"/>
            <a:ext cx="4364590" cy="4364590"/>
          </a:xfrm>
          <a:prstGeom prst="rect">
            <a:avLst/>
          </a:prstGeom>
        </p:spPr>
      </p:pic>
    </p:spTree>
    <p:extLst>
      <p:ext uri="{BB962C8B-B14F-4D97-AF65-F5344CB8AC3E}">
        <p14:creationId xmlns:p14="http://schemas.microsoft.com/office/powerpoint/2010/main" val="225349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E63FF4-D8EB-0556-33C4-48A456D87A61}"/>
              </a:ext>
            </a:extLst>
          </p:cNvPr>
          <p:cNvSpPr>
            <a:spLocks noGrp="1"/>
          </p:cNvSpPr>
          <p:nvPr>
            <p:ph type="title"/>
          </p:nvPr>
        </p:nvSpPr>
        <p:spPr>
          <a:xfrm>
            <a:off x="521208" y="976160"/>
            <a:ext cx="6267414" cy="1463040"/>
          </a:xfrm>
        </p:spPr>
        <p:txBody>
          <a:bodyPr>
            <a:normAutofit/>
          </a:bodyPr>
          <a:lstStyle/>
          <a:p>
            <a:r>
              <a:rPr lang="en-GB" sz="4400" dirty="0"/>
              <a:t>What is Green Week?</a:t>
            </a:r>
          </a:p>
        </p:txBody>
      </p:sp>
      <p:sp>
        <p:nvSpPr>
          <p:cNvPr id="3" name="Content Placeholder 2">
            <a:extLst>
              <a:ext uri="{FF2B5EF4-FFF2-40B4-BE49-F238E27FC236}">
                <a16:creationId xmlns:a16="http://schemas.microsoft.com/office/drawing/2014/main" id="{BC1F7B80-E136-A93F-3C3F-72CC9E75E6CF}"/>
              </a:ext>
            </a:extLst>
          </p:cNvPr>
          <p:cNvSpPr>
            <a:spLocks noGrp="1"/>
          </p:cNvSpPr>
          <p:nvPr>
            <p:ph idx="1"/>
          </p:nvPr>
        </p:nvSpPr>
        <p:spPr>
          <a:xfrm>
            <a:off x="517870" y="1874018"/>
            <a:ext cx="6267414" cy="3767328"/>
          </a:xfrm>
        </p:spPr>
        <p:txBody>
          <a:bodyPr>
            <a:noAutofit/>
          </a:bodyPr>
          <a:lstStyle/>
          <a:p>
            <a:pPr marL="342900" indent="-342900">
              <a:lnSpc>
                <a:spcPct val="100000"/>
              </a:lnSpc>
              <a:buFont typeface="Arial" panose="020B0604020202020204" pitchFamily="34" charset="0"/>
              <a:buChar char="•"/>
            </a:pPr>
            <a:r>
              <a:rPr lang="en-GB" b="0" i="0" dirty="0">
                <a:effectLst/>
              </a:rPr>
              <a:t>Green Week is the UK’s biggest ever celebration of community action to tackle climate change and protect nature. </a:t>
            </a:r>
          </a:p>
          <a:p>
            <a:pPr marL="342900" indent="-342900">
              <a:lnSpc>
                <a:spcPct val="100000"/>
              </a:lnSpc>
              <a:buFont typeface="Arial" panose="020B0604020202020204" pitchFamily="34" charset="0"/>
              <a:buChar char="•"/>
            </a:pPr>
            <a:r>
              <a:rPr lang="en-GB" dirty="0"/>
              <a:t>Every year, people come together to unleash a wave of support for action to protect the planet. Tens of thousands of people in every corner of the country celebrate the heartfelt, brave, everyday actions being taken to stand up for nature and fight climate change.</a:t>
            </a:r>
          </a:p>
          <a:p>
            <a:pPr marL="342900" indent="-342900">
              <a:lnSpc>
                <a:spcPct val="100000"/>
              </a:lnSpc>
              <a:buFont typeface="Arial" panose="020B0604020202020204" pitchFamily="34" charset="0"/>
              <a:buChar char="•"/>
            </a:pPr>
            <a:r>
              <a:rPr lang="en-GB" dirty="0"/>
              <a:t>By acting together at the same time, we can create and create conversation around climate change and protecting nature.</a:t>
            </a:r>
          </a:p>
          <a:p>
            <a:pPr marL="342900" indent="-342900">
              <a:lnSpc>
                <a:spcPct val="100000"/>
              </a:lnSpc>
              <a:buFont typeface="Arial" panose="020B0604020202020204" pitchFamily="34" charset="0"/>
              <a:buChar char="•"/>
            </a:pPr>
            <a:r>
              <a:rPr lang="en-GB" dirty="0"/>
              <a:t>We need to get back on track to a world that works for everyone. </a:t>
            </a:r>
          </a:p>
        </p:txBody>
      </p:sp>
      <p:sp>
        <p:nvSpPr>
          <p:cNvPr id="28" name="Freeform: Shape 27">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Sustainability">
            <a:extLst>
              <a:ext uri="{FF2B5EF4-FFF2-40B4-BE49-F238E27FC236}">
                <a16:creationId xmlns:a16="http://schemas.microsoft.com/office/drawing/2014/main" id="{F60854CF-72FC-5817-CDE2-43DD56C44D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06492" y="976160"/>
            <a:ext cx="4364590" cy="4364590"/>
          </a:xfrm>
          <a:prstGeom prst="rect">
            <a:avLst/>
          </a:prstGeom>
        </p:spPr>
      </p:pic>
    </p:spTree>
    <p:extLst>
      <p:ext uri="{BB962C8B-B14F-4D97-AF65-F5344CB8AC3E}">
        <p14:creationId xmlns:p14="http://schemas.microsoft.com/office/powerpoint/2010/main" val="734212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 tree perches above forested mountains and valleys">
            <a:extLst>
              <a:ext uri="{FF2B5EF4-FFF2-40B4-BE49-F238E27FC236}">
                <a16:creationId xmlns:a16="http://schemas.microsoft.com/office/drawing/2014/main" id="{020AB56B-B3F2-4DFF-D6EF-7CA0F4115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152"/>
          <a:stretch/>
        </p:blipFill>
        <p:spPr bwMode="auto">
          <a:xfrm>
            <a:off x="7659149" y="976160"/>
            <a:ext cx="4011643" cy="53717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A4824AC-F5B4-E672-4B95-BAD45FFBDF10}"/>
              </a:ext>
            </a:extLst>
          </p:cNvPr>
          <p:cNvSpPr>
            <a:spLocks noGrp="1"/>
          </p:cNvSpPr>
          <p:nvPr>
            <p:ph type="title"/>
          </p:nvPr>
        </p:nvSpPr>
        <p:spPr>
          <a:xfrm>
            <a:off x="521208" y="976160"/>
            <a:ext cx="6537960" cy="1463040"/>
          </a:xfrm>
        </p:spPr>
        <p:txBody>
          <a:bodyPr>
            <a:normAutofit/>
          </a:bodyPr>
          <a:lstStyle/>
          <a:p>
            <a:r>
              <a:rPr lang="en-GB" sz="4400" dirty="0"/>
              <a:t>Sustainability</a:t>
            </a:r>
          </a:p>
        </p:txBody>
      </p:sp>
      <p:sp>
        <p:nvSpPr>
          <p:cNvPr id="3" name="Content Placeholder 2">
            <a:extLst>
              <a:ext uri="{FF2B5EF4-FFF2-40B4-BE49-F238E27FC236}">
                <a16:creationId xmlns:a16="http://schemas.microsoft.com/office/drawing/2014/main" id="{B6D0D63B-34A4-4AE7-E56F-D45768879579}"/>
              </a:ext>
            </a:extLst>
          </p:cNvPr>
          <p:cNvSpPr>
            <a:spLocks noGrp="1"/>
          </p:cNvSpPr>
          <p:nvPr>
            <p:ph idx="1"/>
          </p:nvPr>
        </p:nvSpPr>
        <p:spPr>
          <a:xfrm>
            <a:off x="166255" y="1681018"/>
            <a:ext cx="6892913" cy="4664918"/>
          </a:xfrm>
        </p:spPr>
        <p:txBody>
          <a:bodyPr>
            <a:noAutofit/>
          </a:bodyPr>
          <a:lstStyle/>
          <a:p>
            <a:pPr marL="342900" indent="-342900" algn="just">
              <a:lnSpc>
                <a:spcPct val="100000"/>
              </a:lnSpc>
              <a:buFont typeface="Arial" panose="020B0604020202020204" pitchFamily="34" charset="0"/>
              <a:buChar char="•"/>
            </a:pPr>
            <a:r>
              <a:rPr lang="en-GB" sz="2400" b="0" dirty="0">
                <a:effectLst/>
                <a:latin typeface="SourceSans3"/>
              </a:rPr>
              <a:t>Sustainability is a way of using resources that could continue forever, like </a:t>
            </a:r>
            <a:r>
              <a:rPr lang="en-GB" sz="2400" b="0" u="none" strike="noStrike" dirty="0">
                <a:effectLst/>
                <a:latin typeface="SourceSans3"/>
              </a:rPr>
              <a:t>renewable energy</a:t>
            </a:r>
            <a:r>
              <a:rPr lang="en-GB" sz="2400" b="0" dirty="0">
                <a:effectLst/>
                <a:latin typeface="SourceSans3"/>
              </a:rPr>
              <a:t>. A sustain-able activity can be sustained without running out of resources or causing harm.</a:t>
            </a:r>
          </a:p>
          <a:p>
            <a:pPr marL="342900" indent="-342900" algn="just">
              <a:lnSpc>
                <a:spcPct val="100000"/>
              </a:lnSpc>
              <a:buFont typeface="Arial" panose="020B0604020202020204" pitchFamily="34" charset="0"/>
              <a:buChar char="•"/>
            </a:pPr>
            <a:r>
              <a:rPr lang="en-GB" sz="2400" b="0" i="0" dirty="0">
                <a:effectLst/>
                <a:latin typeface="SourceSans3"/>
              </a:rPr>
              <a:t>If something is unsustainable, it means it’s using up resources faster than they’re being replaced. Eventually the resources will run out and the activity won’t be able to carry on.</a:t>
            </a:r>
          </a:p>
          <a:p>
            <a:pPr marL="342900" indent="-342900" algn="just">
              <a:lnSpc>
                <a:spcPct val="100000"/>
              </a:lnSpc>
              <a:buFont typeface="Arial" panose="020B0604020202020204" pitchFamily="34" charset="0"/>
              <a:buChar char="•"/>
            </a:pPr>
            <a:r>
              <a:rPr lang="en-GB" sz="2400" b="0" i="0" dirty="0">
                <a:effectLst/>
                <a:latin typeface="SourceSans3"/>
              </a:rPr>
              <a:t>Sustainability is one of the most important concepts when it comes to fighting </a:t>
            </a:r>
            <a:r>
              <a:rPr lang="en-GB" sz="2400" b="0" i="0" u="none" strike="noStrike" dirty="0">
                <a:effectLst/>
                <a:latin typeface="SourceSans3"/>
              </a:rPr>
              <a:t>climate change</a:t>
            </a:r>
            <a:r>
              <a:rPr lang="en-GB" sz="2400" b="0" i="0" dirty="0">
                <a:effectLst/>
                <a:latin typeface="SourceSans3"/>
              </a:rPr>
              <a:t> and protecting the environment.</a:t>
            </a:r>
          </a:p>
          <a:p>
            <a:pPr marL="342900" indent="-342900" algn="just">
              <a:lnSpc>
                <a:spcPct val="100000"/>
              </a:lnSpc>
              <a:buFont typeface="Arial" panose="020B0604020202020204" pitchFamily="34" charset="0"/>
              <a:buChar char="•"/>
            </a:pPr>
            <a:r>
              <a:rPr lang="en-GB" sz="2400" b="0" i="0" dirty="0">
                <a:effectLst/>
                <a:latin typeface="SourceSans3"/>
              </a:rPr>
              <a:t>Most environmental problems are caused by </a:t>
            </a:r>
            <a:r>
              <a:rPr lang="en-GB" sz="2400" b="0" i="0" u="none" strike="noStrike" dirty="0">
                <a:effectLst/>
                <a:latin typeface="SourceSans3"/>
              </a:rPr>
              <a:t>deforestation</a:t>
            </a:r>
            <a:r>
              <a:rPr lang="en-GB" sz="2400" u="none" strike="noStrike" dirty="0">
                <a:latin typeface="SourceSans3"/>
              </a:rPr>
              <a:t> </a:t>
            </a:r>
            <a:r>
              <a:rPr lang="en-GB" sz="2400" b="0" i="0" dirty="0">
                <a:effectLst/>
                <a:latin typeface="SourceSans3"/>
              </a:rPr>
              <a:t>and </a:t>
            </a:r>
            <a:r>
              <a:rPr lang="en-GB" sz="2400" b="0" i="0" u="none" strike="noStrike" dirty="0">
                <a:effectLst/>
                <a:latin typeface="SourceSans3"/>
              </a:rPr>
              <a:t>plastic pollution</a:t>
            </a:r>
            <a:r>
              <a:rPr lang="en-GB" sz="2400" u="none" strike="noStrike" dirty="0">
                <a:latin typeface="SourceSans3"/>
              </a:rPr>
              <a:t>.</a:t>
            </a:r>
            <a:endParaRPr lang="en-GB" sz="2400" dirty="0"/>
          </a:p>
        </p:txBody>
      </p:sp>
      <p:sp>
        <p:nvSpPr>
          <p:cNvPr id="1040" name="Freeform: Shape 1039">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618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E61A15-DAE1-4CC6-FCB3-8C3A262CC7DB}"/>
              </a:ext>
            </a:extLst>
          </p:cNvPr>
          <p:cNvSpPr>
            <a:spLocks noGrp="1"/>
          </p:cNvSpPr>
          <p:nvPr>
            <p:ph type="title"/>
          </p:nvPr>
        </p:nvSpPr>
        <p:spPr>
          <a:xfrm>
            <a:off x="521208" y="976160"/>
            <a:ext cx="6267414" cy="1463040"/>
          </a:xfrm>
        </p:spPr>
        <p:txBody>
          <a:bodyPr>
            <a:normAutofit/>
          </a:bodyPr>
          <a:lstStyle/>
          <a:p>
            <a:r>
              <a:rPr lang="en-GB" sz="4400" dirty="0"/>
              <a:t>Change your habits to be more sustainable </a:t>
            </a:r>
          </a:p>
        </p:txBody>
      </p:sp>
      <p:sp>
        <p:nvSpPr>
          <p:cNvPr id="3" name="Content Placeholder 2">
            <a:extLst>
              <a:ext uri="{FF2B5EF4-FFF2-40B4-BE49-F238E27FC236}">
                <a16:creationId xmlns:a16="http://schemas.microsoft.com/office/drawing/2014/main" id="{2C6708D3-09E2-5F7D-8748-87DC8D14E414}"/>
              </a:ext>
            </a:extLst>
          </p:cNvPr>
          <p:cNvSpPr>
            <a:spLocks noGrp="1"/>
          </p:cNvSpPr>
          <p:nvPr>
            <p:ph idx="1"/>
          </p:nvPr>
        </p:nvSpPr>
        <p:spPr>
          <a:xfrm>
            <a:off x="1" y="2578607"/>
            <a:ext cx="7337218" cy="4279387"/>
          </a:xfrm>
        </p:spPr>
        <p:txBody>
          <a:bodyPr>
            <a:normAutofit lnSpcReduction="10000"/>
          </a:bodyPr>
          <a:lstStyle/>
          <a:p>
            <a:pPr marL="342900" indent="-342900" algn="just">
              <a:buFont typeface="Arial" panose="020B0604020202020204" pitchFamily="34" charset="0"/>
              <a:buChar char="•"/>
            </a:pPr>
            <a:r>
              <a:rPr lang="en-GB" sz="1800" dirty="0"/>
              <a:t>There are many ways in which we can make slight changes to our habits that can make a big difference and allow you to be more sustainable, these include;</a:t>
            </a:r>
          </a:p>
          <a:p>
            <a:pPr marL="342900" indent="-342900" algn="just">
              <a:buFont typeface="Arial" panose="020B0604020202020204" pitchFamily="34" charset="0"/>
              <a:buChar char="•"/>
            </a:pPr>
            <a:r>
              <a:rPr lang="en-GB" sz="1800" b="0" i="0" dirty="0">
                <a:effectLst/>
              </a:rPr>
              <a:t>Stop using plastic and start using reuse materials</a:t>
            </a:r>
          </a:p>
          <a:p>
            <a:pPr marL="342900" indent="-342900" algn="just">
              <a:buFont typeface="Arial" panose="020B0604020202020204" pitchFamily="34" charset="0"/>
              <a:buChar char="•"/>
            </a:pPr>
            <a:r>
              <a:rPr lang="en-GB" sz="1800" b="0" i="0" dirty="0">
                <a:effectLst/>
              </a:rPr>
              <a:t>Choose organic food</a:t>
            </a:r>
          </a:p>
          <a:p>
            <a:pPr marL="342900" indent="-342900" algn="just">
              <a:buFont typeface="Arial" panose="020B0604020202020204" pitchFamily="34" charset="0"/>
              <a:buChar char="•"/>
            </a:pPr>
            <a:r>
              <a:rPr lang="en-GB" sz="1800" b="0" i="0" dirty="0">
                <a:effectLst/>
              </a:rPr>
              <a:t>Stop buying animal-based textiles</a:t>
            </a:r>
          </a:p>
          <a:p>
            <a:pPr marL="342900" indent="-342900" algn="just">
              <a:buFont typeface="Arial" panose="020B0604020202020204" pitchFamily="34" charset="0"/>
              <a:buChar char="•"/>
            </a:pPr>
            <a:r>
              <a:rPr lang="en-GB" sz="1800" b="0" i="0" dirty="0">
                <a:effectLst/>
              </a:rPr>
              <a:t>Eat more plants</a:t>
            </a:r>
          </a:p>
          <a:p>
            <a:pPr marL="342900" indent="-342900" algn="just">
              <a:buFont typeface="Arial" panose="020B0604020202020204" pitchFamily="34" charset="0"/>
              <a:buChar char="•"/>
            </a:pPr>
            <a:r>
              <a:rPr lang="en-GB" sz="1800" b="0" i="0" dirty="0">
                <a:effectLst/>
              </a:rPr>
              <a:t>Save energy</a:t>
            </a:r>
          </a:p>
          <a:p>
            <a:pPr marL="342900" indent="-342900" algn="just">
              <a:buFont typeface="Arial" panose="020B0604020202020204" pitchFamily="34" charset="0"/>
              <a:buChar char="•"/>
            </a:pPr>
            <a:r>
              <a:rPr lang="en-GB" sz="1800" b="0" i="0" dirty="0">
                <a:effectLst/>
              </a:rPr>
              <a:t>Recycle</a:t>
            </a:r>
          </a:p>
          <a:p>
            <a:pPr marL="342900" indent="-342900" algn="just">
              <a:buFont typeface="Arial" panose="020B0604020202020204" pitchFamily="34" charset="0"/>
              <a:buChar char="•"/>
            </a:pPr>
            <a:r>
              <a:rPr lang="en-GB" sz="1800" dirty="0"/>
              <a:t>The image also mentions other ways in which we can practice sustainable living.</a:t>
            </a:r>
            <a:endParaRPr lang="en-GB" sz="1800" b="0" i="0" dirty="0">
              <a:effectLst/>
            </a:endParaRPr>
          </a:p>
          <a:p>
            <a:pPr marL="342900" indent="-342900">
              <a:buFont typeface="Arial" panose="020B0604020202020204" pitchFamily="34" charset="0"/>
              <a:buChar char="•"/>
            </a:pPr>
            <a:endParaRPr lang="en-GB" sz="1800" dirty="0"/>
          </a:p>
        </p:txBody>
      </p:sp>
      <p:sp>
        <p:nvSpPr>
          <p:cNvPr id="2057" name="Freeform: Shape 2056">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How to practice sustainable living? – Inzane Magazine">
            <a:extLst>
              <a:ext uri="{FF2B5EF4-FFF2-40B4-BE49-F238E27FC236}">
                <a16:creationId xmlns:a16="http://schemas.microsoft.com/office/drawing/2014/main" id="{28FBDE27-9E55-64C2-EF6E-1A1211F496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37219" y="976160"/>
            <a:ext cx="4303136" cy="537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73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21C844-CEC2-DACB-452C-15E037648E17}"/>
              </a:ext>
            </a:extLst>
          </p:cNvPr>
          <p:cNvSpPr>
            <a:spLocks noGrp="1"/>
          </p:cNvSpPr>
          <p:nvPr>
            <p:ph type="title"/>
          </p:nvPr>
        </p:nvSpPr>
        <p:spPr>
          <a:xfrm>
            <a:off x="521208" y="976160"/>
            <a:ext cx="6267414" cy="1463040"/>
          </a:xfrm>
        </p:spPr>
        <p:txBody>
          <a:bodyPr>
            <a:normAutofit/>
          </a:bodyPr>
          <a:lstStyle/>
          <a:p>
            <a:r>
              <a:rPr lang="en-GB" sz="4400" dirty="0"/>
              <a:t>Reducing your carbon footprint</a:t>
            </a:r>
          </a:p>
        </p:txBody>
      </p:sp>
      <p:sp>
        <p:nvSpPr>
          <p:cNvPr id="3" name="Content Placeholder 2">
            <a:extLst>
              <a:ext uri="{FF2B5EF4-FFF2-40B4-BE49-F238E27FC236}">
                <a16:creationId xmlns:a16="http://schemas.microsoft.com/office/drawing/2014/main" id="{B0D831D1-D666-4C7D-D632-F16C27FC5DE9}"/>
              </a:ext>
            </a:extLst>
          </p:cNvPr>
          <p:cNvSpPr>
            <a:spLocks noGrp="1"/>
          </p:cNvSpPr>
          <p:nvPr>
            <p:ph idx="1"/>
          </p:nvPr>
        </p:nvSpPr>
        <p:spPr>
          <a:xfrm>
            <a:off x="0" y="2439200"/>
            <a:ext cx="6788622" cy="3910710"/>
          </a:xfrm>
        </p:spPr>
        <p:txBody>
          <a:bodyPr>
            <a:normAutofit/>
          </a:bodyPr>
          <a:lstStyle/>
          <a:p>
            <a:pPr marL="285750" indent="-285750" algn="just">
              <a:buFont typeface="Arial" panose="020B0604020202020204" pitchFamily="34" charset="0"/>
              <a:buChar char="•"/>
            </a:pPr>
            <a:r>
              <a:rPr lang="en-GB" sz="1800" dirty="0"/>
              <a:t>If you want to reduce your carbon footprint then there are many ways in which you can do so, these include;</a:t>
            </a:r>
          </a:p>
          <a:p>
            <a:pPr marL="285750" indent="-285750" algn="just">
              <a:buFont typeface="Arial" panose="020B0604020202020204" pitchFamily="34" charset="0"/>
              <a:buChar char="•"/>
            </a:pPr>
            <a:r>
              <a:rPr lang="en-GB" sz="1800" dirty="0"/>
              <a:t>Choosing a vegan diet</a:t>
            </a:r>
          </a:p>
          <a:p>
            <a:pPr marL="285750" indent="-285750" algn="just">
              <a:buFont typeface="Arial" panose="020B0604020202020204" pitchFamily="34" charset="0"/>
              <a:buChar char="•"/>
            </a:pPr>
            <a:r>
              <a:rPr lang="en-GB" sz="1800" dirty="0"/>
              <a:t>Improving the cooking equipment that you use</a:t>
            </a:r>
          </a:p>
          <a:p>
            <a:pPr marL="285750" indent="-285750" algn="just">
              <a:buFont typeface="Arial" panose="020B0604020202020204" pitchFamily="34" charset="0"/>
              <a:buChar char="•"/>
            </a:pPr>
            <a:r>
              <a:rPr lang="en-GB" sz="1800" dirty="0"/>
              <a:t>Using public transport when travelling</a:t>
            </a:r>
          </a:p>
          <a:p>
            <a:pPr marL="285750" indent="-285750" algn="just">
              <a:buFont typeface="Arial" panose="020B0604020202020204" pitchFamily="34" charset="0"/>
              <a:buChar char="•"/>
            </a:pPr>
            <a:r>
              <a:rPr lang="en-GB" sz="1800" dirty="0"/>
              <a:t>Stay car free</a:t>
            </a:r>
          </a:p>
          <a:p>
            <a:pPr marL="285750" indent="-285750" algn="just">
              <a:buFont typeface="Arial" panose="020B0604020202020204" pitchFamily="34" charset="0"/>
              <a:buChar char="•"/>
            </a:pPr>
            <a:r>
              <a:rPr lang="en-GB" sz="1800" dirty="0"/>
              <a:t>If you need a car, think about getting an electric car</a:t>
            </a:r>
          </a:p>
          <a:p>
            <a:pPr marL="285750" indent="-285750" algn="just">
              <a:buFont typeface="Arial" panose="020B0604020202020204" pitchFamily="34" charset="0"/>
              <a:buChar char="•"/>
            </a:pPr>
            <a:r>
              <a:rPr lang="en-GB" sz="1800" dirty="0"/>
              <a:t>The image show the tonnes that can be saved just by making some changes no matter how drastic or how small even the little changes can make a big difference. </a:t>
            </a:r>
          </a:p>
        </p:txBody>
      </p:sp>
      <p:sp>
        <p:nvSpPr>
          <p:cNvPr id="3081" name="Freeform: Shape 3080">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Graphic listing top 10 ways to reduce carbon footprint from getting rid of your car to installing a heat pump">
            <a:extLst>
              <a:ext uri="{FF2B5EF4-FFF2-40B4-BE49-F238E27FC236}">
                <a16:creationId xmlns:a16="http://schemas.microsoft.com/office/drawing/2014/main" id="{7D14394E-722C-1C91-92DF-DD406B87C2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82"/>
          <a:stretch/>
        </p:blipFill>
        <p:spPr bwMode="auto">
          <a:xfrm>
            <a:off x="7306492" y="1165459"/>
            <a:ext cx="4364590" cy="512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26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30F68B-FE4B-00D2-D112-DD9A9E7078CE}"/>
              </a:ext>
            </a:extLst>
          </p:cNvPr>
          <p:cNvSpPr>
            <a:spLocks noGrp="1"/>
          </p:cNvSpPr>
          <p:nvPr>
            <p:ph type="title"/>
          </p:nvPr>
        </p:nvSpPr>
        <p:spPr>
          <a:xfrm>
            <a:off x="521208" y="657369"/>
            <a:ext cx="6267414" cy="1463040"/>
          </a:xfrm>
        </p:spPr>
        <p:txBody>
          <a:bodyPr>
            <a:normAutofit/>
          </a:bodyPr>
          <a:lstStyle/>
          <a:p>
            <a:r>
              <a:rPr lang="en-GB" sz="4400" dirty="0"/>
              <a:t>Animals</a:t>
            </a:r>
          </a:p>
        </p:txBody>
      </p:sp>
      <p:sp>
        <p:nvSpPr>
          <p:cNvPr id="3" name="Content Placeholder 2">
            <a:extLst>
              <a:ext uri="{FF2B5EF4-FFF2-40B4-BE49-F238E27FC236}">
                <a16:creationId xmlns:a16="http://schemas.microsoft.com/office/drawing/2014/main" id="{37B8A696-A2D0-F840-D374-58102955CF20}"/>
              </a:ext>
            </a:extLst>
          </p:cNvPr>
          <p:cNvSpPr>
            <a:spLocks noGrp="1"/>
          </p:cNvSpPr>
          <p:nvPr>
            <p:ph idx="1"/>
          </p:nvPr>
        </p:nvSpPr>
        <p:spPr>
          <a:xfrm>
            <a:off x="0" y="1333145"/>
            <a:ext cx="7033189" cy="5524856"/>
          </a:xfrm>
        </p:spPr>
        <p:txBody>
          <a:bodyPr>
            <a:normAutofit/>
          </a:bodyPr>
          <a:lstStyle/>
          <a:p>
            <a:pPr marL="342900" indent="-342900" algn="just">
              <a:lnSpc>
                <a:spcPct val="100000"/>
              </a:lnSpc>
              <a:buFont typeface="Arial" panose="020B0604020202020204" pitchFamily="34" charset="0"/>
              <a:buChar char="•"/>
            </a:pPr>
            <a:r>
              <a:rPr lang="en-GB" sz="1900" dirty="0"/>
              <a:t>The world’s wildlife will face considerable maybe even catastrophic change if we do not change our ways, some ways in which animals are affected are;</a:t>
            </a:r>
          </a:p>
          <a:p>
            <a:pPr marL="342900" indent="-342900" algn="just">
              <a:lnSpc>
                <a:spcPct val="100000"/>
              </a:lnSpc>
              <a:buFont typeface="Arial" panose="020B0604020202020204" pitchFamily="34" charset="0"/>
              <a:buChar char="•"/>
            </a:pPr>
            <a:r>
              <a:rPr lang="en-GB" sz="1900" dirty="0"/>
              <a:t>Habitat loss; Rising temperatures affect vegetation, food sources, access to water and much more. Ecosystems may become uninhabitable for certain animals, forcing wildlife to migrate outside of their usual patterns in search of food and liveable conditions, while causing other animals to die off.</a:t>
            </a:r>
          </a:p>
          <a:p>
            <a:pPr marL="342900" indent="-342900" algn="just">
              <a:lnSpc>
                <a:spcPct val="100000"/>
              </a:lnSpc>
              <a:buFont typeface="Arial" panose="020B0604020202020204" pitchFamily="34" charset="0"/>
              <a:buChar char="•"/>
            </a:pPr>
            <a:r>
              <a:rPr lang="en-GB" sz="1900" dirty="0"/>
              <a:t>Human-wildlife conflict; Climate change intensifies human-wildlife conflict through habitat loss and extreme climate events, forcing people and wildlife to share increasingly crowded spaces. As ecosystems change, people and wildlife roam farther in search of food, water and resources. </a:t>
            </a:r>
          </a:p>
          <a:p>
            <a:pPr marL="342900" indent="-342900" algn="just">
              <a:lnSpc>
                <a:spcPct val="100000"/>
              </a:lnSpc>
              <a:buFont typeface="Arial" panose="020B0604020202020204" pitchFamily="34" charset="0"/>
              <a:buChar char="•"/>
            </a:pPr>
            <a:r>
              <a:rPr lang="en-GB" sz="1900" dirty="0"/>
              <a:t>These factors can lead to extinction: The combination of challenges could cause many animals to go extinct. The world’s most vulnerable animals, including those already near extinction, will likely face the biggest threats. </a:t>
            </a:r>
          </a:p>
          <a:p>
            <a:pPr marL="342900" indent="-342900">
              <a:lnSpc>
                <a:spcPct val="100000"/>
              </a:lnSpc>
              <a:buFont typeface="Arial" panose="020B0604020202020204" pitchFamily="34" charset="0"/>
              <a:buChar char="•"/>
            </a:pPr>
            <a:endParaRPr lang="en-GB" sz="1100" dirty="0"/>
          </a:p>
        </p:txBody>
      </p:sp>
      <p:sp>
        <p:nvSpPr>
          <p:cNvPr id="4105" name="Freeform: Shape 4104">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How Does Climate Change Affect Animals? A Complete Guide - Plastic Free ...">
            <a:extLst>
              <a:ext uri="{FF2B5EF4-FFF2-40B4-BE49-F238E27FC236}">
                <a16:creationId xmlns:a16="http://schemas.microsoft.com/office/drawing/2014/main" id="{ADB4480C-83D6-17AA-80C3-FE6D505244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46834" y="1333139"/>
            <a:ext cx="4945166" cy="46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02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990D46-B1AF-CCC5-CB09-3BD8830E4D95}"/>
              </a:ext>
            </a:extLst>
          </p:cNvPr>
          <p:cNvSpPr>
            <a:spLocks noGrp="1"/>
          </p:cNvSpPr>
          <p:nvPr>
            <p:ph type="title"/>
          </p:nvPr>
        </p:nvSpPr>
        <p:spPr>
          <a:xfrm>
            <a:off x="521208" y="976160"/>
            <a:ext cx="6267414" cy="1463040"/>
          </a:xfrm>
        </p:spPr>
        <p:txBody>
          <a:bodyPr>
            <a:normAutofit/>
          </a:bodyPr>
          <a:lstStyle/>
          <a:p>
            <a:r>
              <a:rPr lang="en-GB" sz="4400"/>
              <a:t>What is litter?</a:t>
            </a:r>
          </a:p>
        </p:txBody>
      </p:sp>
      <p:sp>
        <p:nvSpPr>
          <p:cNvPr id="3" name="Content Placeholder 2">
            <a:extLst>
              <a:ext uri="{FF2B5EF4-FFF2-40B4-BE49-F238E27FC236}">
                <a16:creationId xmlns:a16="http://schemas.microsoft.com/office/drawing/2014/main" id="{E412A504-A652-A2F7-BF17-6352034AD711}"/>
              </a:ext>
            </a:extLst>
          </p:cNvPr>
          <p:cNvSpPr>
            <a:spLocks noGrp="1"/>
          </p:cNvSpPr>
          <p:nvPr>
            <p:ph idx="1"/>
          </p:nvPr>
        </p:nvSpPr>
        <p:spPr>
          <a:xfrm>
            <a:off x="521208" y="1880075"/>
            <a:ext cx="6267414" cy="4977920"/>
          </a:xfrm>
        </p:spPr>
        <p:txBody>
          <a:bodyPr>
            <a:normAutofit fontScale="70000" lnSpcReduction="20000"/>
          </a:bodyPr>
          <a:lstStyle/>
          <a:p>
            <a:pPr marL="342900" indent="-342900" algn="just">
              <a:buFont typeface="Arial" panose="020B0604020202020204" pitchFamily="34" charset="0"/>
              <a:buChar char="•"/>
            </a:pPr>
            <a:r>
              <a:rPr lang="en-GB" sz="2400" dirty="0">
                <a:latin typeface="Public Sans"/>
              </a:rPr>
              <a:t>L</a:t>
            </a:r>
            <a:r>
              <a:rPr lang="en-GB" sz="2400" b="0" i="0" dirty="0">
                <a:effectLst/>
                <a:latin typeface="Public Sans"/>
              </a:rPr>
              <a:t>itter can be many things, the most popular items being; Cigarette butts, Glass pieces and bottles and many varieties of plastic.</a:t>
            </a:r>
          </a:p>
          <a:p>
            <a:pPr marL="342900" indent="-342900" algn="just">
              <a:buFont typeface="Arial" panose="020B0604020202020204" pitchFamily="34" charset="0"/>
              <a:buChar char="•"/>
            </a:pPr>
            <a:r>
              <a:rPr lang="en-GB" sz="2400" b="0" i="0" dirty="0">
                <a:effectLst/>
                <a:latin typeface="Public Sans"/>
              </a:rPr>
              <a:t>The primary causes of littering often come down to a disregard for the environment. Many people litter out of convenience, carelessly discarding bits of rubbish on the streets, from moving vehicles, or wherever it seems easiest.</a:t>
            </a:r>
          </a:p>
          <a:p>
            <a:pPr marL="342900" indent="-342900" algn="just">
              <a:buFont typeface="Arial" panose="020B0604020202020204" pitchFamily="34" charset="0"/>
              <a:buChar char="•"/>
            </a:pPr>
            <a:r>
              <a:rPr lang="en-GB" sz="2400" b="0" i="0" dirty="0">
                <a:effectLst/>
                <a:latin typeface="Public Sans"/>
              </a:rPr>
              <a:t>This behaviour not only involves everyday items like plastic bottles and cigarette butts but also toxic substances that can severely harm marine life, disrupt the food chain, and degrade land and water quality.</a:t>
            </a:r>
          </a:p>
          <a:p>
            <a:pPr marL="342900" indent="-342900" algn="just">
              <a:buFont typeface="Arial" panose="020B0604020202020204" pitchFamily="34" charset="0"/>
              <a:buChar char="•"/>
            </a:pPr>
            <a:r>
              <a:rPr lang="en-GB" sz="2400" b="0" i="0" dirty="0">
                <a:effectLst/>
                <a:latin typeface="Public Sans"/>
              </a:rPr>
              <a:t>The Worldwide Fund for Nature report that 1.5 million tonnes of plastic waste derives from water bottles.</a:t>
            </a:r>
          </a:p>
          <a:p>
            <a:pPr marL="342900" indent="-342900" algn="just">
              <a:buFont typeface="Arial" panose="020B0604020202020204" pitchFamily="34" charset="0"/>
              <a:buChar char="•"/>
            </a:pPr>
            <a:r>
              <a:rPr lang="en-GB" sz="2400" dirty="0"/>
              <a:t>33% of litter comes from fast food.</a:t>
            </a:r>
          </a:p>
          <a:p>
            <a:pPr marL="342900" indent="-342900" algn="just">
              <a:buFont typeface="Arial" panose="020B0604020202020204" pitchFamily="34" charset="0"/>
              <a:buChar char="•"/>
            </a:pPr>
            <a:r>
              <a:rPr lang="en-GB" sz="2400" dirty="0"/>
              <a:t>The UK has the worst statistics for litter, with a jaw-dropping 62% of England’s residents admitting to littering.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b="0" i="0" dirty="0">
              <a:effectLst/>
              <a:latin typeface="Public Sans"/>
            </a:endParaRPr>
          </a:p>
          <a:p>
            <a:pPr marL="342900" indent="-342900">
              <a:buFont typeface="Arial" panose="020B0604020202020204" pitchFamily="34" charset="0"/>
              <a:buChar char="•"/>
            </a:pPr>
            <a:endParaRPr lang="en-GB" sz="2400" b="0" i="0" dirty="0">
              <a:effectLst/>
              <a:latin typeface="Public Sans"/>
            </a:endParaRPr>
          </a:p>
          <a:p>
            <a:pPr marL="342900" indent="-342900">
              <a:buFont typeface="Arial" panose="020B0604020202020204" pitchFamily="34" charset="0"/>
              <a:buChar char="•"/>
            </a:pPr>
            <a:endParaRPr lang="en-GB" sz="1800" b="0" i="0" dirty="0">
              <a:effectLst/>
              <a:latin typeface="Public Sans"/>
            </a:endParaRPr>
          </a:p>
          <a:p>
            <a:endParaRPr lang="en-GB" sz="1800" dirty="0"/>
          </a:p>
        </p:txBody>
      </p:sp>
      <p:sp>
        <p:nvSpPr>
          <p:cNvPr id="5129" name="Freeform: Shape 5128">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Finger Licking Litter # (lost count) | Welcome to the Friends of ...">
            <a:extLst>
              <a:ext uri="{FF2B5EF4-FFF2-40B4-BE49-F238E27FC236}">
                <a16:creationId xmlns:a16="http://schemas.microsoft.com/office/drawing/2014/main" id="{10B00986-C386-A65F-44F3-FC49526772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71692" y="976160"/>
            <a:ext cx="4034190" cy="537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23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30EB-5E3F-5ABB-B5E8-62260566CA7E}"/>
              </a:ext>
            </a:extLst>
          </p:cNvPr>
          <p:cNvSpPr>
            <a:spLocks noGrp="1"/>
          </p:cNvSpPr>
          <p:nvPr>
            <p:ph type="title"/>
          </p:nvPr>
        </p:nvSpPr>
        <p:spPr>
          <a:xfrm>
            <a:off x="508650" y="645122"/>
            <a:ext cx="6153518" cy="1243499"/>
          </a:xfrm>
        </p:spPr>
        <p:txBody>
          <a:bodyPr>
            <a:normAutofit fontScale="90000"/>
          </a:bodyPr>
          <a:lstStyle/>
          <a:p>
            <a:r>
              <a:rPr lang="en-GB" sz="4000" dirty="0"/>
              <a:t>How does littering affect the environment?</a:t>
            </a:r>
          </a:p>
        </p:txBody>
      </p:sp>
      <p:sp>
        <p:nvSpPr>
          <p:cNvPr id="3" name="Content Placeholder 2">
            <a:extLst>
              <a:ext uri="{FF2B5EF4-FFF2-40B4-BE49-F238E27FC236}">
                <a16:creationId xmlns:a16="http://schemas.microsoft.com/office/drawing/2014/main" id="{EF33D2EE-041D-B6FA-C3A6-FB9E0EE553B1}"/>
              </a:ext>
            </a:extLst>
          </p:cNvPr>
          <p:cNvSpPr>
            <a:spLocks noGrp="1"/>
          </p:cNvSpPr>
          <p:nvPr>
            <p:ph idx="1"/>
          </p:nvPr>
        </p:nvSpPr>
        <p:spPr>
          <a:xfrm>
            <a:off x="0" y="1820254"/>
            <a:ext cx="7563028" cy="5037746"/>
          </a:xfrm>
        </p:spPr>
        <p:txBody>
          <a:bodyPr/>
          <a:lstStyle/>
          <a:p>
            <a:pPr marL="342900" indent="-342900" algn="l">
              <a:buFont typeface="Arial" panose="020B0604020202020204" pitchFamily="34" charset="0"/>
              <a:buChar char="•"/>
            </a:pPr>
            <a:endParaRPr lang="en-GB" b="0" i="0" dirty="0">
              <a:effectLst/>
              <a:latin typeface="Public Sans"/>
            </a:endParaRPr>
          </a:p>
          <a:p>
            <a:pPr marL="342900" indent="-342900">
              <a:buFont typeface="Arial" panose="020B0604020202020204" pitchFamily="34" charset="0"/>
              <a:buChar char="•"/>
            </a:pPr>
            <a:endParaRPr lang="en-GB" b="0" i="0" dirty="0">
              <a:effectLst/>
              <a:latin typeface="Public Sans"/>
            </a:endParaRPr>
          </a:p>
          <a:p>
            <a:pPr marL="342900" indent="-342900">
              <a:buFont typeface="Arial" panose="020B0604020202020204" pitchFamily="34" charset="0"/>
              <a:buChar char="•"/>
            </a:pPr>
            <a:endParaRPr lang="en-GB" dirty="0"/>
          </a:p>
        </p:txBody>
      </p:sp>
      <p:pic>
        <p:nvPicPr>
          <p:cNvPr id="1026" name="Picture 2" descr="Bangor ‘Spring Clean’ planned to address litter problem | The Bangor Aye">
            <a:extLst>
              <a:ext uri="{FF2B5EF4-FFF2-40B4-BE49-F238E27FC236}">
                <a16:creationId xmlns:a16="http://schemas.microsoft.com/office/drawing/2014/main" id="{0EE31F95-EC3B-0D26-2FA0-D1CD0D72B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886692"/>
            <a:ext cx="4634850" cy="57021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Content Placeholder 2">
            <a:extLst>
              <a:ext uri="{FF2B5EF4-FFF2-40B4-BE49-F238E27FC236}">
                <a16:creationId xmlns:a16="http://schemas.microsoft.com/office/drawing/2014/main" id="{568C612B-5F6D-FC44-BF10-A48217A2E922}"/>
              </a:ext>
            </a:extLst>
          </p:cNvPr>
          <p:cNvGraphicFramePr/>
          <p:nvPr/>
        </p:nvGraphicFramePr>
        <p:xfrm>
          <a:off x="521208" y="1880075"/>
          <a:ext cx="6267414" cy="4977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967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4065D9BE-A58D-6E8A-D4A2-5056F3C5E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D29A0E-3108-CA94-5E1D-BF78347C1D7E}"/>
              </a:ext>
            </a:extLst>
          </p:cNvPr>
          <p:cNvSpPr>
            <a:spLocks noGrp="1"/>
          </p:cNvSpPr>
          <p:nvPr>
            <p:ph type="title"/>
          </p:nvPr>
        </p:nvSpPr>
        <p:spPr>
          <a:xfrm>
            <a:off x="521208" y="976160"/>
            <a:ext cx="6267414" cy="1463040"/>
          </a:xfrm>
        </p:spPr>
        <p:txBody>
          <a:bodyPr>
            <a:normAutofit/>
          </a:bodyPr>
          <a:lstStyle/>
          <a:p>
            <a:r>
              <a:rPr lang="en-GB" sz="4400"/>
              <a:t>How does littering affect animals?</a:t>
            </a:r>
          </a:p>
        </p:txBody>
      </p:sp>
      <p:sp>
        <p:nvSpPr>
          <p:cNvPr id="3" name="Content Placeholder 2">
            <a:extLst>
              <a:ext uri="{FF2B5EF4-FFF2-40B4-BE49-F238E27FC236}">
                <a16:creationId xmlns:a16="http://schemas.microsoft.com/office/drawing/2014/main" id="{39200E00-DB7F-ACC5-FD27-37994855FA16}"/>
              </a:ext>
            </a:extLst>
          </p:cNvPr>
          <p:cNvSpPr>
            <a:spLocks noGrp="1"/>
          </p:cNvSpPr>
          <p:nvPr>
            <p:ph idx="1"/>
          </p:nvPr>
        </p:nvSpPr>
        <p:spPr>
          <a:xfrm>
            <a:off x="313058" y="2582582"/>
            <a:ext cx="7067457" cy="3767328"/>
          </a:xfrm>
        </p:spPr>
        <p:txBody>
          <a:bodyPr>
            <a:noAutofit/>
          </a:bodyPr>
          <a:lstStyle/>
          <a:p>
            <a:pPr marL="342900" indent="-342900">
              <a:lnSpc>
                <a:spcPct val="100000"/>
              </a:lnSpc>
              <a:buFont typeface="Arial" panose="020B0604020202020204" pitchFamily="34" charset="0"/>
              <a:buChar char="•"/>
            </a:pPr>
            <a:r>
              <a:rPr lang="en-GB" sz="1400" dirty="0"/>
              <a:t>Sharp objects such as metal scraps and broken glass can also be injurious to marine wildlife, causing amputation of body parts as well as infections.</a:t>
            </a:r>
          </a:p>
          <a:p>
            <a:pPr marL="342900" indent="-342900">
              <a:lnSpc>
                <a:spcPct val="100000"/>
              </a:lnSpc>
              <a:buFont typeface="Arial" panose="020B0604020202020204" pitchFamily="34" charset="0"/>
              <a:buChar char="•"/>
            </a:pPr>
            <a:r>
              <a:rPr lang="en-GB" sz="1400" dirty="0"/>
              <a:t>Litter can damage the habitats of marine and land animals such as the coral reefs. Pieces of junk may accumulate underwater and alter the natural habitat structure and safe living conditions of marine animals. Moreover, plastic debris can bring light and oxygen levels to toxic and unsustainable levels for these aquatic creatures.</a:t>
            </a:r>
          </a:p>
          <a:p>
            <a:pPr marL="342900" indent="-342900">
              <a:lnSpc>
                <a:spcPct val="100000"/>
              </a:lnSpc>
              <a:buFont typeface="Arial" panose="020B0604020202020204" pitchFamily="34" charset="0"/>
              <a:buChar char="•"/>
            </a:pPr>
            <a:r>
              <a:rPr lang="en-GB" sz="1400" dirty="0"/>
              <a:t>Plastic litter is dangerous to animals because they can be mistaken as food by these critters. Furthermore, harmful chemicals can adhere to plastics and make them more toxic and hazardous when ingested by marine animals and birds. </a:t>
            </a:r>
          </a:p>
          <a:p>
            <a:pPr marL="342900" indent="-342900">
              <a:lnSpc>
                <a:spcPct val="100000"/>
              </a:lnSpc>
              <a:buFont typeface="Arial" panose="020B0604020202020204" pitchFamily="34" charset="0"/>
              <a:buChar char="•"/>
            </a:pPr>
            <a:r>
              <a:rPr lang="en-GB" sz="1400" dirty="0"/>
              <a:t>As a result, their stomach capacity gets reduced since plastic cannot be digested.  In the long run, this would affect their eating habits, eventually causing sickness and even death.</a:t>
            </a:r>
          </a:p>
          <a:p>
            <a:pPr marL="342900" indent="-342900">
              <a:lnSpc>
                <a:spcPct val="100000"/>
              </a:lnSpc>
              <a:buFont typeface="Arial" panose="020B0604020202020204" pitchFamily="34" charset="0"/>
              <a:buChar char="•"/>
            </a:pPr>
            <a:r>
              <a:rPr lang="en-GB" sz="1400" dirty="0"/>
              <a:t>The RSPCA receives 5,000 calls a year regarding litter. That’s an average of roughly 14 calls every day!</a:t>
            </a:r>
          </a:p>
          <a:p>
            <a:pPr marL="342900" indent="-342900">
              <a:lnSpc>
                <a:spcPct val="100000"/>
              </a:lnSpc>
              <a:buFont typeface="Arial" panose="020B0604020202020204" pitchFamily="34" charset="0"/>
              <a:buChar char="•"/>
            </a:pPr>
            <a:r>
              <a:rPr lang="en-GB" sz="1400" dirty="0"/>
              <a:t>One billion seabirds are killed by litter every year, while 260 marine animal species have become trapped by litter in the ocean.</a:t>
            </a:r>
          </a:p>
        </p:txBody>
      </p:sp>
      <p:sp>
        <p:nvSpPr>
          <p:cNvPr id="2071" name="Freeform: Shape 2070">
            <a:extLst>
              <a:ext uri="{FF2B5EF4-FFF2-40B4-BE49-F238E27FC236}">
                <a16:creationId xmlns:a16="http://schemas.microsoft.com/office/drawing/2014/main" id="{A745E793-BC99-8991-71CD-53FFBB6A8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11156260" cy="149279"/>
          </a:xfrm>
          <a:custGeom>
            <a:avLst/>
            <a:gdLst>
              <a:gd name="connsiteX0" fmla="*/ 0 w 11156260"/>
              <a:gd name="connsiteY0" fmla="*/ 0 h 149279"/>
              <a:gd name="connsiteX1" fmla="*/ 11156260 w 11156260"/>
              <a:gd name="connsiteY1" fmla="*/ 0 h 149279"/>
              <a:gd name="connsiteX2" fmla="*/ 11156260 w 11156260"/>
              <a:gd name="connsiteY2" fmla="*/ 149279 h 149279"/>
              <a:gd name="connsiteX3" fmla="*/ 0 w 11156260"/>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11156260" h="149279">
                <a:moveTo>
                  <a:pt x="0" y="0"/>
                </a:moveTo>
                <a:lnTo>
                  <a:pt x="11156260" y="0"/>
                </a:lnTo>
                <a:lnTo>
                  <a:pt x="11156260"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4" name="Picture 6" descr="Pandemic shows that 'bin chickens' don't rely on rubbish left behind by ...">
            <a:extLst>
              <a:ext uri="{FF2B5EF4-FFF2-40B4-BE49-F238E27FC236}">
                <a16:creationId xmlns:a16="http://schemas.microsoft.com/office/drawing/2014/main" id="{2215ADA4-8F9E-7F93-BA12-7952C40AF98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93572" y="976160"/>
            <a:ext cx="3590429" cy="537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963740"/>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213A22"/>
      </a:dk2>
      <a:lt2>
        <a:srgbClr val="E8E2E2"/>
      </a:lt2>
      <a:accent1>
        <a:srgbClr val="28B0B5"/>
      </a:accent1>
      <a:accent2>
        <a:srgbClr val="1BB67B"/>
      </a:accent2>
      <a:accent3>
        <a:srgbClr val="28B845"/>
      </a:accent3>
      <a:accent4>
        <a:srgbClr val="3EB91C"/>
      </a:accent4>
      <a:accent5>
        <a:srgbClr val="7DB026"/>
      </a:accent5>
      <a:accent6>
        <a:srgbClr val="ABA31A"/>
      </a:accent6>
      <a:hlink>
        <a:srgbClr val="5B8E2F"/>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281</TotalTime>
  <Words>1070</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Bierstadt</vt:lpstr>
      <vt:lpstr>Neue Haas Grotesk Text Pro</vt:lpstr>
      <vt:lpstr>Public Sans</vt:lpstr>
      <vt:lpstr>SourceSans3</vt:lpstr>
      <vt:lpstr>GestaltVTI</vt:lpstr>
      <vt:lpstr>Green Week</vt:lpstr>
      <vt:lpstr>What is Green Week?</vt:lpstr>
      <vt:lpstr>Sustainability</vt:lpstr>
      <vt:lpstr>Change your habits to be more sustainable </vt:lpstr>
      <vt:lpstr>Reducing your carbon footprint</vt:lpstr>
      <vt:lpstr>Animals</vt:lpstr>
      <vt:lpstr>What is litter?</vt:lpstr>
      <vt:lpstr>How does littering affect the environment?</vt:lpstr>
      <vt:lpstr>How does littering affect animals?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Brandon Reith</dc:creator>
  <cp:lastModifiedBy>Brandon Reith</cp:lastModifiedBy>
  <cp:revision>6</cp:revision>
  <dcterms:created xsi:type="dcterms:W3CDTF">2025-02-03T11:36:56Z</dcterms:created>
  <dcterms:modified xsi:type="dcterms:W3CDTF">2025-03-06T09:16:46Z</dcterms:modified>
</cp:coreProperties>
</file>